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31" r:id="rId6"/>
  </p:sldMasterIdLst>
  <p:notesMasterIdLst>
    <p:notesMasterId r:id="rId26"/>
  </p:notesMasterIdLst>
  <p:handoutMasterIdLst>
    <p:handoutMasterId r:id="rId27"/>
  </p:handoutMasterIdLst>
  <p:sldIdLst>
    <p:sldId id="447" r:id="rId7"/>
    <p:sldId id="339" r:id="rId8"/>
    <p:sldId id="416" r:id="rId9"/>
    <p:sldId id="414" r:id="rId10"/>
    <p:sldId id="415" r:id="rId11"/>
    <p:sldId id="418" r:id="rId12"/>
    <p:sldId id="451" r:id="rId13"/>
    <p:sldId id="448" r:id="rId14"/>
    <p:sldId id="452" r:id="rId15"/>
    <p:sldId id="421" r:id="rId16"/>
    <p:sldId id="449" r:id="rId17"/>
    <p:sldId id="422" r:id="rId18"/>
    <p:sldId id="417" r:id="rId19"/>
    <p:sldId id="455" r:id="rId20"/>
    <p:sldId id="419" r:id="rId21"/>
    <p:sldId id="453" r:id="rId22"/>
    <p:sldId id="454" r:id="rId23"/>
    <p:sldId id="428" r:id="rId24"/>
    <p:sldId id="450" r:id="rId2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900"/>
    <a:srgbClr val="00C1DE"/>
    <a:srgbClr val="7F7F7F"/>
    <a:srgbClr val="333E48"/>
    <a:srgbClr val="FF6B00"/>
    <a:srgbClr val="E5ECEB"/>
    <a:srgbClr val="95D600"/>
    <a:srgbClr val="FFC6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73" autoAdjust="0"/>
    <p:restoredTop sz="62981"/>
  </p:normalViewPr>
  <p:slideViewPr>
    <p:cSldViewPr snapToGrid="0">
      <p:cViewPr varScale="1">
        <p:scale>
          <a:sx n="98" d="100"/>
          <a:sy n="98" d="100"/>
        </p:scale>
        <p:origin x="2512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30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771B91-F695-458A-8137-6C2DCD1D933B}" type="doc">
      <dgm:prSet loTypeId="urn:microsoft.com/office/officeart/2016/7/layout/LinearBlockProcessNumbered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24AF1A-DFD9-4588-A8A3-7CFC47017F74}">
      <dgm:prSet/>
      <dgm:spPr/>
      <dgm:t>
        <a:bodyPr/>
        <a:lstStyle/>
        <a:p>
          <a:r>
            <a:rPr lang="en-GB" b="1" dirty="0"/>
            <a:t>Understanding Memory Constraints</a:t>
          </a:r>
          <a:r>
            <a:rPr lang="en-GB" dirty="0"/>
            <a:t>: Understand how limited memory impacts AI model deployment on edge devices</a:t>
          </a:r>
          <a:endParaRPr lang="en-US" dirty="0"/>
        </a:p>
      </dgm:t>
    </dgm:pt>
    <dgm:pt modelId="{429AF419-4F75-4157-AE25-37C0D6BA13D7}" type="parTrans" cxnId="{946DB41A-971E-45D5-B3DC-CA7981000B60}">
      <dgm:prSet/>
      <dgm:spPr/>
      <dgm:t>
        <a:bodyPr/>
        <a:lstStyle/>
        <a:p>
          <a:endParaRPr lang="en-US"/>
        </a:p>
      </dgm:t>
    </dgm:pt>
    <dgm:pt modelId="{08A6A7AE-646F-4837-A7A5-1200887697CE}" type="sibTrans" cxnId="{946DB41A-971E-45D5-B3DC-CA7981000B60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417BDC13-9F76-496D-80C2-9463E1EF1812}">
      <dgm:prSet/>
      <dgm:spPr/>
      <dgm:t>
        <a:bodyPr/>
        <a:lstStyle/>
        <a:p>
          <a:r>
            <a:rPr lang="en-GB" b="1"/>
            <a:t>Recognise Generative AI Trends</a:t>
          </a:r>
          <a:r>
            <a:rPr lang="en-GB"/>
            <a:t>: Recognize the exponential growth of Model Compute and Data and its implication for inference.</a:t>
          </a:r>
          <a:endParaRPr lang="en-US"/>
        </a:p>
      </dgm:t>
    </dgm:pt>
    <dgm:pt modelId="{74DE3525-3285-43CC-BB36-6586163D3F25}" type="parTrans" cxnId="{968DC1C1-7827-413A-9BB6-A02F6B782F53}">
      <dgm:prSet/>
      <dgm:spPr/>
      <dgm:t>
        <a:bodyPr/>
        <a:lstStyle/>
        <a:p>
          <a:endParaRPr lang="en-US"/>
        </a:p>
      </dgm:t>
    </dgm:pt>
    <dgm:pt modelId="{4566A7AC-B11B-4D95-9D9F-11DA1823443A}" type="sibTrans" cxnId="{968DC1C1-7827-413A-9BB6-A02F6B782F53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D21D6C61-D3D2-43B2-AD9E-78D85BD688C7}">
      <dgm:prSet/>
      <dgm:spPr/>
      <dgm:t>
        <a:bodyPr/>
        <a:lstStyle/>
        <a:p>
          <a:r>
            <a:rPr lang="en-GB" b="1"/>
            <a:t>Device Architecture Differences</a:t>
          </a:r>
          <a:r>
            <a:rPr lang="en-GB"/>
            <a:t>: Comprehend the fundamental differences between CPU and GPU processor architectures.</a:t>
          </a:r>
          <a:endParaRPr lang="en-US"/>
        </a:p>
      </dgm:t>
    </dgm:pt>
    <dgm:pt modelId="{280D2CA6-9617-4602-B168-B72B39FCEF6E}" type="parTrans" cxnId="{0A77D947-BCEE-4F8B-BAED-B4D35FAD9FA3}">
      <dgm:prSet/>
      <dgm:spPr/>
      <dgm:t>
        <a:bodyPr/>
        <a:lstStyle/>
        <a:p>
          <a:endParaRPr lang="en-US"/>
        </a:p>
      </dgm:t>
    </dgm:pt>
    <dgm:pt modelId="{C7112449-55AA-4C87-91A5-9D5FE11F16BA}" type="sibTrans" cxnId="{0A77D947-BCEE-4F8B-BAED-B4D35FAD9FA3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04C25613-932B-4B3E-A7CB-0E059A6E75BC}">
      <dgm:prSet/>
      <dgm:spPr/>
      <dgm:t>
        <a:bodyPr/>
        <a:lstStyle/>
        <a:p>
          <a:r>
            <a:rPr lang="en-GB" b="1" dirty="0"/>
            <a:t>Understanding Computational Constraints</a:t>
          </a:r>
          <a:r>
            <a:rPr lang="en-GB" dirty="0"/>
            <a:t>: Learn how device throughput affects AI model deployment on edge devices. </a:t>
          </a:r>
          <a:endParaRPr lang="en-US" dirty="0"/>
        </a:p>
      </dgm:t>
    </dgm:pt>
    <dgm:pt modelId="{C67876FF-15C0-4B1B-B70F-C72E359D775B}" type="parTrans" cxnId="{EF330899-2700-4F3F-8B2C-D2836B4AD08F}">
      <dgm:prSet/>
      <dgm:spPr/>
      <dgm:t>
        <a:bodyPr/>
        <a:lstStyle/>
        <a:p>
          <a:endParaRPr lang="en-US"/>
        </a:p>
      </dgm:t>
    </dgm:pt>
    <dgm:pt modelId="{9C7D7BA3-961C-4BC1-9744-2B9D41640FFE}" type="sibTrans" cxnId="{EF330899-2700-4F3F-8B2C-D2836B4AD08F}">
      <dgm:prSet phldrT="04" phldr="0"/>
      <dgm:spPr/>
      <dgm:t>
        <a:bodyPr/>
        <a:lstStyle/>
        <a:p>
          <a:r>
            <a:rPr lang="en-US"/>
            <a:t>04</a:t>
          </a:r>
          <a:endParaRPr lang="en-US" dirty="0"/>
        </a:p>
      </dgm:t>
    </dgm:pt>
    <dgm:pt modelId="{39BD2366-2967-5848-B463-1AC0FF438AB4}" type="pres">
      <dgm:prSet presAssocID="{D7771B91-F695-458A-8137-6C2DCD1D933B}" presName="Name0" presStyleCnt="0">
        <dgm:presLayoutVars>
          <dgm:animLvl val="lvl"/>
          <dgm:resizeHandles val="exact"/>
        </dgm:presLayoutVars>
      </dgm:prSet>
      <dgm:spPr/>
    </dgm:pt>
    <dgm:pt modelId="{76CACE2E-F402-664C-AA88-C7CF0846B450}" type="pres">
      <dgm:prSet presAssocID="{417BDC13-9F76-496D-80C2-9463E1EF1812}" presName="compositeNode" presStyleCnt="0">
        <dgm:presLayoutVars>
          <dgm:bulletEnabled val="1"/>
        </dgm:presLayoutVars>
      </dgm:prSet>
      <dgm:spPr/>
    </dgm:pt>
    <dgm:pt modelId="{FD4824B0-4043-D242-85D9-8FCE2A1E24AC}" type="pres">
      <dgm:prSet presAssocID="{417BDC13-9F76-496D-80C2-9463E1EF1812}" presName="bgRect" presStyleLbl="alignNode1" presStyleIdx="0" presStyleCnt="4"/>
      <dgm:spPr/>
    </dgm:pt>
    <dgm:pt modelId="{069E61AB-CEFE-AB43-A0FC-D33A12B52690}" type="pres">
      <dgm:prSet presAssocID="{4566A7AC-B11B-4D95-9D9F-11DA1823443A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4D3C9F1B-09A1-354E-A632-54EB07B6018B}" type="pres">
      <dgm:prSet presAssocID="{417BDC13-9F76-496D-80C2-9463E1EF1812}" presName="nodeRect" presStyleLbl="alignNode1" presStyleIdx="0" presStyleCnt="4">
        <dgm:presLayoutVars>
          <dgm:bulletEnabled val="1"/>
        </dgm:presLayoutVars>
      </dgm:prSet>
      <dgm:spPr/>
    </dgm:pt>
    <dgm:pt modelId="{585E7160-49AE-A34A-801A-019C1BF5651B}" type="pres">
      <dgm:prSet presAssocID="{4566A7AC-B11B-4D95-9D9F-11DA1823443A}" presName="sibTrans" presStyleCnt="0"/>
      <dgm:spPr/>
    </dgm:pt>
    <dgm:pt modelId="{68847AF2-F61A-674E-BBBA-CA02BE35853D}" type="pres">
      <dgm:prSet presAssocID="{D21D6C61-D3D2-43B2-AD9E-78D85BD688C7}" presName="compositeNode" presStyleCnt="0">
        <dgm:presLayoutVars>
          <dgm:bulletEnabled val="1"/>
        </dgm:presLayoutVars>
      </dgm:prSet>
      <dgm:spPr/>
    </dgm:pt>
    <dgm:pt modelId="{A9B5B5C9-6D91-7441-BE4D-F9CB4D9FAB78}" type="pres">
      <dgm:prSet presAssocID="{D21D6C61-D3D2-43B2-AD9E-78D85BD688C7}" presName="bgRect" presStyleLbl="alignNode1" presStyleIdx="1" presStyleCnt="4"/>
      <dgm:spPr/>
    </dgm:pt>
    <dgm:pt modelId="{F2A4F021-DBCC-1A4C-8D8B-F5DA712441A1}" type="pres">
      <dgm:prSet presAssocID="{C7112449-55AA-4C87-91A5-9D5FE11F16BA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7FF90D42-4A21-8349-87B4-F6F110DA86E9}" type="pres">
      <dgm:prSet presAssocID="{D21D6C61-D3D2-43B2-AD9E-78D85BD688C7}" presName="nodeRect" presStyleLbl="alignNode1" presStyleIdx="1" presStyleCnt="4">
        <dgm:presLayoutVars>
          <dgm:bulletEnabled val="1"/>
        </dgm:presLayoutVars>
      </dgm:prSet>
      <dgm:spPr/>
    </dgm:pt>
    <dgm:pt modelId="{F545B659-CC84-6541-99FB-7C7D145E5DFD}" type="pres">
      <dgm:prSet presAssocID="{C7112449-55AA-4C87-91A5-9D5FE11F16BA}" presName="sibTrans" presStyleCnt="0"/>
      <dgm:spPr/>
    </dgm:pt>
    <dgm:pt modelId="{2F838CF9-BF17-9F4B-BA61-462867004DA9}" type="pres">
      <dgm:prSet presAssocID="{F024AF1A-DFD9-4588-A8A3-7CFC47017F74}" presName="compositeNode" presStyleCnt="0">
        <dgm:presLayoutVars>
          <dgm:bulletEnabled val="1"/>
        </dgm:presLayoutVars>
      </dgm:prSet>
      <dgm:spPr/>
    </dgm:pt>
    <dgm:pt modelId="{08BCEA62-4DF9-1647-BE25-D4A00D3075AC}" type="pres">
      <dgm:prSet presAssocID="{F024AF1A-DFD9-4588-A8A3-7CFC47017F74}" presName="bgRect" presStyleLbl="alignNode1" presStyleIdx="2" presStyleCnt="4"/>
      <dgm:spPr/>
    </dgm:pt>
    <dgm:pt modelId="{BFCA5BA3-B70C-6A4F-AB13-F8A335B86FBB}" type="pres">
      <dgm:prSet presAssocID="{08A6A7AE-646F-4837-A7A5-1200887697CE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BA848437-4977-3C45-9A54-5493507608AB}" type="pres">
      <dgm:prSet presAssocID="{F024AF1A-DFD9-4588-A8A3-7CFC47017F74}" presName="nodeRect" presStyleLbl="alignNode1" presStyleIdx="2" presStyleCnt="4">
        <dgm:presLayoutVars>
          <dgm:bulletEnabled val="1"/>
        </dgm:presLayoutVars>
      </dgm:prSet>
      <dgm:spPr/>
    </dgm:pt>
    <dgm:pt modelId="{A548A1F5-C425-C042-A4C3-4110EE72A471}" type="pres">
      <dgm:prSet presAssocID="{08A6A7AE-646F-4837-A7A5-1200887697CE}" presName="sibTrans" presStyleCnt="0"/>
      <dgm:spPr/>
    </dgm:pt>
    <dgm:pt modelId="{171FDC75-642A-8A49-B74F-3C042ED7E8D2}" type="pres">
      <dgm:prSet presAssocID="{04C25613-932B-4B3E-A7CB-0E059A6E75BC}" presName="compositeNode" presStyleCnt="0">
        <dgm:presLayoutVars>
          <dgm:bulletEnabled val="1"/>
        </dgm:presLayoutVars>
      </dgm:prSet>
      <dgm:spPr/>
    </dgm:pt>
    <dgm:pt modelId="{29A64D92-DF80-6945-99B4-C6F81E224B7B}" type="pres">
      <dgm:prSet presAssocID="{04C25613-932B-4B3E-A7CB-0E059A6E75BC}" presName="bgRect" presStyleLbl="alignNode1" presStyleIdx="3" presStyleCnt="4"/>
      <dgm:spPr/>
    </dgm:pt>
    <dgm:pt modelId="{FAD4BE0D-7BE3-5F44-A28B-349B5932DE71}" type="pres">
      <dgm:prSet presAssocID="{9C7D7BA3-961C-4BC1-9744-2B9D41640FFE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C0D94A9C-D54D-EC4B-9ED2-7FAC9FBA0F6D}" type="pres">
      <dgm:prSet presAssocID="{04C25613-932B-4B3E-A7CB-0E059A6E75BC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946DB41A-971E-45D5-B3DC-CA7981000B60}" srcId="{D7771B91-F695-458A-8137-6C2DCD1D933B}" destId="{F024AF1A-DFD9-4588-A8A3-7CFC47017F74}" srcOrd="2" destOrd="0" parTransId="{429AF419-4F75-4157-AE25-37C0D6BA13D7}" sibTransId="{08A6A7AE-646F-4837-A7A5-1200887697CE}"/>
    <dgm:cxn modelId="{A1DE7843-A1FB-E94B-BCB4-A2BE9B5FDAC0}" type="presOf" srcId="{D21D6C61-D3D2-43B2-AD9E-78D85BD688C7}" destId="{A9B5B5C9-6D91-7441-BE4D-F9CB4D9FAB78}" srcOrd="0" destOrd="0" presId="urn:microsoft.com/office/officeart/2016/7/layout/LinearBlockProcessNumbered"/>
    <dgm:cxn modelId="{0A77D947-BCEE-4F8B-BAED-B4D35FAD9FA3}" srcId="{D7771B91-F695-458A-8137-6C2DCD1D933B}" destId="{D21D6C61-D3D2-43B2-AD9E-78D85BD688C7}" srcOrd="1" destOrd="0" parTransId="{280D2CA6-9617-4602-B168-B72B39FCEF6E}" sibTransId="{C7112449-55AA-4C87-91A5-9D5FE11F16BA}"/>
    <dgm:cxn modelId="{8B041A5B-B3A4-A54E-9CFE-7862AA60D7B5}" type="presOf" srcId="{F024AF1A-DFD9-4588-A8A3-7CFC47017F74}" destId="{08BCEA62-4DF9-1647-BE25-D4A00D3075AC}" srcOrd="0" destOrd="0" presId="urn:microsoft.com/office/officeart/2016/7/layout/LinearBlockProcessNumbered"/>
    <dgm:cxn modelId="{5131D377-6079-F343-B2E3-1D94AFD1E049}" type="presOf" srcId="{C7112449-55AA-4C87-91A5-9D5FE11F16BA}" destId="{F2A4F021-DBCC-1A4C-8D8B-F5DA712441A1}" srcOrd="0" destOrd="0" presId="urn:microsoft.com/office/officeart/2016/7/layout/LinearBlockProcessNumbered"/>
    <dgm:cxn modelId="{77EA737A-A167-8341-A8EF-2009F2DAB8BB}" type="presOf" srcId="{417BDC13-9F76-496D-80C2-9463E1EF1812}" destId="{FD4824B0-4043-D242-85D9-8FCE2A1E24AC}" srcOrd="0" destOrd="0" presId="urn:microsoft.com/office/officeart/2016/7/layout/LinearBlockProcessNumbered"/>
    <dgm:cxn modelId="{47443188-2B4A-5C46-ADD4-E1D5A6C0D12A}" type="presOf" srcId="{417BDC13-9F76-496D-80C2-9463E1EF1812}" destId="{4D3C9F1B-09A1-354E-A632-54EB07B6018B}" srcOrd="1" destOrd="0" presId="urn:microsoft.com/office/officeart/2016/7/layout/LinearBlockProcessNumbered"/>
    <dgm:cxn modelId="{6C6B998F-4FC9-D146-9729-84A5D039545F}" type="presOf" srcId="{04C25613-932B-4B3E-A7CB-0E059A6E75BC}" destId="{C0D94A9C-D54D-EC4B-9ED2-7FAC9FBA0F6D}" srcOrd="1" destOrd="0" presId="urn:microsoft.com/office/officeart/2016/7/layout/LinearBlockProcessNumbered"/>
    <dgm:cxn modelId="{EF330899-2700-4F3F-8B2C-D2836B4AD08F}" srcId="{D7771B91-F695-458A-8137-6C2DCD1D933B}" destId="{04C25613-932B-4B3E-A7CB-0E059A6E75BC}" srcOrd="3" destOrd="0" parTransId="{C67876FF-15C0-4B1B-B70F-C72E359D775B}" sibTransId="{9C7D7BA3-961C-4BC1-9744-2B9D41640FFE}"/>
    <dgm:cxn modelId="{711648A8-78FD-DD4F-A946-51909CFA6461}" type="presOf" srcId="{D7771B91-F695-458A-8137-6C2DCD1D933B}" destId="{39BD2366-2967-5848-B463-1AC0FF438AB4}" srcOrd="0" destOrd="0" presId="urn:microsoft.com/office/officeart/2016/7/layout/LinearBlockProcessNumbered"/>
    <dgm:cxn modelId="{3B92CFAA-DC91-A146-8EC2-76648B8AC508}" type="presOf" srcId="{08A6A7AE-646F-4837-A7A5-1200887697CE}" destId="{BFCA5BA3-B70C-6A4F-AB13-F8A335B86FBB}" srcOrd="0" destOrd="0" presId="urn:microsoft.com/office/officeart/2016/7/layout/LinearBlockProcessNumbered"/>
    <dgm:cxn modelId="{D6B865BA-E021-F44B-9BC2-79DB16DDEF43}" type="presOf" srcId="{9C7D7BA3-961C-4BC1-9744-2B9D41640FFE}" destId="{FAD4BE0D-7BE3-5F44-A28B-349B5932DE71}" srcOrd="0" destOrd="0" presId="urn:microsoft.com/office/officeart/2016/7/layout/LinearBlockProcessNumbered"/>
    <dgm:cxn modelId="{EA930FBF-EFBE-C746-8919-E9030C51533D}" type="presOf" srcId="{F024AF1A-DFD9-4588-A8A3-7CFC47017F74}" destId="{BA848437-4977-3C45-9A54-5493507608AB}" srcOrd="1" destOrd="0" presId="urn:microsoft.com/office/officeart/2016/7/layout/LinearBlockProcessNumbered"/>
    <dgm:cxn modelId="{968DC1C1-7827-413A-9BB6-A02F6B782F53}" srcId="{D7771B91-F695-458A-8137-6C2DCD1D933B}" destId="{417BDC13-9F76-496D-80C2-9463E1EF1812}" srcOrd="0" destOrd="0" parTransId="{74DE3525-3285-43CC-BB36-6586163D3F25}" sibTransId="{4566A7AC-B11B-4D95-9D9F-11DA1823443A}"/>
    <dgm:cxn modelId="{221622D5-E606-8F47-B0DF-D274671DB8D3}" type="presOf" srcId="{D21D6C61-D3D2-43B2-AD9E-78D85BD688C7}" destId="{7FF90D42-4A21-8349-87B4-F6F110DA86E9}" srcOrd="1" destOrd="0" presId="urn:microsoft.com/office/officeart/2016/7/layout/LinearBlockProcessNumbered"/>
    <dgm:cxn modelId="{D053BBDA-4E83-6743-9383-E3945F0C6A92}" type="presOf" srcId="{4566A7AC-B11B-4D95-9D9F-11DA1823443A}" destId="{069E61AB-CEFE-AB43-A0FC-D33A12B52690}" srcOrd="0" destOrd="0" presId="urn:microsoft.com/office/officeart/2016/7/layout/LinearBlockProcessNumbered"/>
    <dgm:cxn modelId="{18B582E0-3369-EF49-BC52-95E5095245BC}" type="presOf" srcId="{04C25613-932B-4B3E-A7CB-0E059A6E75BC}" destId="{29A64D92-DF80-6945-99B4-C6F81E224B7B}" srcOrd="0" destOrd="0" presId="urn:microsoft.com/office/officeart/2016/7/layout/LinearBlockProcessNumbered"/>
    <dgm:cxn modelId="{F01FBE06-15B4-5843-8765-F1A901F7C566}" type="presParOf" srcId="{39BD2366-2967-5848-B463-1AC0FF438AB4}" destId="{76CACE2E-F402-664C-AA88-C7CF0846B450}" srcOrd="0" destOrd="0" presId="urn:microsoft.com/office/officeart/2016/7/layout/LinearBlockProcessNumbered"/>
    <dgm:cxn modelId="{C327426F-0156-5746-B090-ACED6DC321D6}" type="presParOf" srcId="{76CACE2E-F402-664C-AA88-C7CF0846B450}" destId="{FD4824B0-4043-D242-85D9-8FCE2A1E24AC}" srcOrd="0" destOrd="0" presId="urn:microsoft.com/office/officeart/2016/7/layout/LinearBlockProcessNumbered"/>
    <dgm:cxn modelId="{8F7B832C-4D0F-C64B-9765-305C8FCEB392}" type="presParOf" srcId="{76CACE2E-F402-664C-AA88-C7CF0846B450}" destId="{069E61AB-CEFE-AB43-A0FC-D33A12B52690}" srcOrd="1" destOrd="0" presId="urn:microsoft.com/office/officeart/2016/7/layout/LinearBlockProcessNumbered"/>
    <dgm:cxn modelId="{186F884C-456C-9942-B9B6-29B85C202B00}" type="presParOf" srcId="{76CACE2E-F402-664C-AA88-C7CF0846B450}" destId="{4D3C9F1B-09A1-354E-A632-54EB07B6018B}" srcOrd="2" destOrd="0" presId="urn:microsoft.com/office/officeart/2016/7/layout/LinearBlockProcessNumbered"/>
    <dgm:cxn modelId="{D368C89F-2F9A-FA44-A1D7-0BA79625DE26}" type="presParOf" srcId="{39BD2366-2967-5848-B463-1AC0FF438AB4}" destId="{585E7160-49AE-A34A-801A-019C1BF5651B}" srcOrd="1" destOrd="0" presId="urn:microsoft.com/office/officeart/2016/7/layout/LinearBlockProcessNumbered"/>
    <dgm:cxn modelId="{A4C1F70C-F204-2D47-8131-965F63210595}" type="presParOf" srcId="{39BD2366-2967-5848-B463-1AC0FF438AB4}" destId="{68847AF2-F61A-674E-BBBA-CA02BE35853D}" srcOrd="2" destOrd="0" presId="urn:microsoft.com/office/officeart/2016/7/layout/LinearBlockProcessNumbered"/>
    <dgm:cxn modelId="{74613BEB-E8C9-3E48-A937-1AA1AB53F100}" type="presParOf" srcId="{68847AF2-F61A-674E-BBBA-CA02BE35853D}" destId="{A9B5B5C9-6D91-7441-BE4D-F9CB4D9FAB78}" srcOrd="0" destOrd="0" presId="urn:microsoft.com/office/officeart/2016/7/layout/LinearBlockProcessNumbered"/>
    <dgm:cxn modelId="{F10E41C3-4FDE-1F4C-913F-B7DC70CC1C2A}" type="presParOf" srcId="{68847AF2-F61A-674E-BBBA-CA02BE35853D}" destId="{F2A4F021-DBCC-1A4C-8D8B-F5DA712441A1}" srcOrd="1" destOrd="0" presId="urn:microsoft.com/office/officeart/2016/7/layout/LinearBlockProcessNumbered"/>
    <dgm:cxn modelId="{2366F35D-8BDA-5443-BD77-4A7F28F4E7CF}" type="presParOf" srcId="{68847AF2-F61A-674E-BBBA-CA02BE35853D}" destId="{7FF90D42-4A21-8349-87B4-F6F110DA86E9}" srcOrd="2" destOrd="0" presId="urn:microsoft.com/office/officeart/2016/7/layout/LinearBlockProcessNumbered"/>
    <dgm:cxn modelId="{C62366BF-AC93-164B-B86A-99F33266572C}" type="presParOf" srcId="{39BD2366-2967-5848-B463-1AC0FF438AB4}" destId="{F545B659-CC84-6541-99FB-7C7D145E5DFD}" srcOrd="3" destOrd="0" presId="urn:microsoft.com/office/officeart/2016/7/layout/LinearBlockProcessNumbered"/>
    <dgm:cxn modelId="{139CC7FC-E3B2-B74F-86E8-017E1B7397C1}" type="presParOf" srcId="{39BD2366-2967-5848-B463-1AC0FF438AB4}" destId="{2F838CF9-BF17-9F4B-BA61-462867004DA9}" srcOrd="4" destOrd="0" presId="urn:microsoft.com/office/officeart/2016/7/layout/LinearBlockProcessNumbered"/>
    <dgm:cxn modelId="{2239E514-F6E8-C342-811C-A8F6A2A832CE}" type="presParOf" srcId="{2F838CF9-BF17-9F4B-BA61-462867004DA9}" destId="{08BCEA62-4DF9-1647-BE25-D4A00D3075AC}" srcOrd="0" destOrd="0" presId="urn:microsoft.com/office/officeart/2016/7/layout/LinearBlockProcessNumbered"/>
    <dgm:cxn modelId="{B63780A9-8322-754F-8328-2FAA4BBF7690}" type="presParOf" srcId="{2F838CF9-BF17-9F4B-BA61-462867004DA9}" destId="{BFCA5BA3-B70C-6A4F-AB13-F8A335B86FBB}" srcOrd="1" destOrd="0" presId="urn:microsoft.com/office/officeart/2016/7/layout/LinearBlockProcessNumbered"/>
    <dgm:cxn modelId="{5C78BF71-D2E6-9749-AC57-D8D515750165}" type="presParOf" srcId="{2F838CF9-BF17-9F4B-BA61-462867004DA9}" destId="{BA848437-4977-3C45-9A54-5493507608AB}" srcOrd="2" destOrd="0" presId="urn:microsoft.com/office/officeart/2016/7/layout/LinearBlockProcessNumbered"/>
    <dgm:cxn modelId="{C07D0FBF-4054-FC49-8A94-4FA5EFBDAF87}" type="presParOf" srcId="{39BD2366-2967-5848-B463-1AC0FF438AB4}" destId="{A548A1F5-C425-C042-A4C3-4110EE72A471}" srcOrd="5" destOrd="0" presId="urn:microsoft.com/office/officeart/2016/7/layout/LinearBlockProcessNumbered"/>
    <dgm:cxn modelId="{BE1D264E-B7E5-8147-9BE7-69CA10F23F34}" type="presParOf" srcId="{39BD2366-2967-5848-B463-1AC0FF438AB4}" destId="{171FDC75-642A-8A49-B74F-3C042ED7E8D2}" srcOrd="6" destOrd="0" presId="urn:microsoft.com/office/officeart/2016/7/layout/LinearBlockProcessNumbered"/>
    <dgm:cxn modelId="{E3336C59-C5CB-AA41-86CA-77E32F169511}" type="presParOf" srcId="{171FDC75-642A-8A49-B74F-3C042ED7E8D2}" destId="{29A64D92-DF80-6945-99B4-C6F81E224B7B}" srcOrd="0" destOrd="0" presId="urn:microsoft.com/office/officeart/2016/7/layout/LinearBlockProcessNumbered"/>
    <dgm:cxn modelId="{29497135-F466-1642-9BDD-3C8200DF8BEC}" type="presParOf" srcId="{171FDC75-642A-8A49-B74F-3C042ED7E8D2}" destId="{FAD4BE0D-7BE3-5F44-A28B-349B5932DE71}" srcOrd="1" destOrd="0" presId="urn:microsoft.com/office/officeart/2016/7/layout/LinearBlockProcessNumbered"/>
    <dgm:cxn modelId="{ABE501E7-AD53-334F-9097-B507DA5C45ED}" type="presParOf" srcId="{171FDC75-642A-8A49-B74F-3C042ED7E8D2}" destId="{C0D94A9C-D54D-EC4B-9ED2-7FAC9FBA0F6D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4824B0-4043-D242-85D9-8FCE2A1E24AC}">
      <dsp:nvSpPr>
        <dsp:cNvPr id="0" name=""/>
        <dsp:cNvSpPr/>
      </dsp:nvSpPr>
      <dsp:spPr>
        <a:xfrm>
          <a:off x="219" y="687081"/>
          <a:ext cx="2649224" cy="31790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0" rIns="261684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Recognise Generative AI Trends</a:t>
          </a:r>
          <a:r>
            <a:rPr lang="en-GB" sz="1600" kern="1200"/>
            <a:t>: Recognize the exponential growth of Model Compute and Data and its implication for inference.</a:t>
          </a:r>
          <a:endParaRPr lang="en-US" sz="1600" kern="1200"/>
        </a:p>
      </dsp:txBody>
      <dsp:txXfrm>
        <a:off x="219" y="1958709"/>
        <a:ext cx="2649224" cy="1907441"/>
      </dsp:txXfrm>
    </dsp:sp>
    <dsp:sp modelId="{069E61AB-CEFE-AB43-A0FC-D33A12B52690}">
      <dsp:nvSpPr>
        <dsp:cNvPr id="0" name=""/>
        <dsp:cNvSpPr/>
      </dsp:nvSpPr>
      <dsp:spPr>
        <a:xfrm>
          <a:off x="219" y="687081"/>
          <a:ext cx="2649224" cy="12716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165100" rIns="26168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219" y="687081"/>
        <a:ext cx="2649224" cy="1271627"/>
      </dsp:txXfrm>
    </dsp:sp>
    <dsp:sp modelId="{A9B5B5C9-6D91-7441-BE4D-F9CB4D9FAB78}">
      <dsp:nvSpPr>
        <dsp:cNvPr id="0" name=""/>
        <dsp:cNvSpPr/>
      </dsp:nvSpPr>
      <dsp:spPr>
        <a:xfrm>
          <a:off x="2861381" y="687081"/>
          <a:ext cx="2649224" cy="31790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0" rIns="261684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Device Architecture Differences</a:t>
          </a:r>
          <a:r>
            <a:rPr lang="en-GB" sz="1600" kern="1200"/>
            <a:t>: Comprehend the fundamental differences between CPU and GPU processor architectures.</a:t>
          </a:r>
          <a:endParaRPr lang="en-US" sz="1600" kern="1200"/>
        </a:p>
      </dsp:txBody>
      <dsp:txXfrm>
        <a:off x="2861381" y="1958709"/>
        <a:ext cx="2649224" cy="1907441"/>
      </dsp:txXfrm>
    </dsp:sp>
    <dsp:sp modelId="{F2A4F021-DBCC-1A4C-8D8B-F5DA712441A1}">
      <dsp:nvSpPr>
        <dsp:cNvPr id="0" name=""/>
        <dsp:cNvSpPr/>
      </dsp:nvSpPr>
      <dsp:spPr>
        <a:xfrm>
          <a:off x="2861381" y="687081"/>
          <a:ext cx="2649224" cy="12716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165100" rIns="26168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2861381" y="687081"/>
        <a:ext cx="2649224" cy="1271627"/>
      </dsp:txXfrm>
    </dsp:sp>
    <dsp:sp modelId="{08BCEA62-4DF9-1647-BE25-D4A00D3075AC}">
      <dsp:nvSpPr>
        <dsp:cNvPr id="0" name=""/>
        <dsp:cNvSpPr/>
      </dsp:nvSpPr>
      <dsp:spPr>
        <a:xfrm>
          <a:off x="5722543" y="687081"/>
          <a:ext cx="2649224" cy="31790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0" rIns="261684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Understanding Memory Constraints</a:t>
          </a:r>
          <a:r>
            <a:rPr lang="en-GB" sz="1600" kern="1200" dirty="0"/>
            <a:t>: Understand how limited memory impacts AI model deployment on edge devices</a:t>
          </a:r>
          <a:endParaRPr lang="en-US" sz="1600" kern="1200" dirty="0"/>
        </a:p>
      </dsp:txBody>
      <dsp:txXfrm>
        <a:off x="5722543" y="1958709"/>
        <a:ext cx="2649224" cy="1907441"/>
      </dsp:txXfrm>
    </dsp:sp>
    <dsp:sp modelId="{BFCA5BA3-B70C-6A4F-AB13-F8A335B86FBB}">
      <dsp:nvSpPr>
        <dsp:cNvPr id="0" name=""/>
        <dsp:cNvSpPr/>
      </dsp:nvSpPr>
      <dsp:spPr>
        <a:xfrm>
          <a:off x="5722543" y="687081"/>
          <a:ext cx="2649224" cy="12716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165100" rIns="26168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5722543" y="687081"/>
        <a:ext cx="2649224" cy="1271627"/>
      </dsp:txXfrm>
    </dsp:sp>
    <dsp:sp modelId="{29A64D92-DF80-6945-99B4-C6F81E224B7B}">
      <dsp:nvSpPr>
        <dsp:cNvPr id="0" name=""/>
        <dsp:cNvSpPr/>
      </dsp:nvSpPr>
      <dsp:spPr>
        <a:xfrm>
          <a:off x="8583706" y="687081"/>
          <a:ext cx="2649224" cy="31790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0" rIns="261684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Understanding Computational Constraints</a:t>
          </a:r>
          <a:r>
            <a:rPr lang="en-GB" sz="1600" kern="1200" dirty="0"/>
            <a:t>: Learn how device throughput affects AI model deployment on edge devices. </a:t>
          </a:r>
          <a:endParaRPr lang="en-US" sz="1600" kern="1200" dirty="0"/>
        </a:p>
      </dsp:txBody>
      <dsp:txXfrm>
        <a:off x="8583706" y="1958709"/>
        <a:ext cx="2649224" cy="1907441"/>
      </dsp:txXfrm>
    </dsp:sp>
    <dsp:sp modelId="{FAD4BE0D-7BE3-5F44-A28B-349B5932DE71}">
      <dsp:nvSpPr>
        <dsp:cNvPr id="0" name=""/>
        <dsp:cNvSpPr/>
      </dsp:nvSpPr>
      <dsp:spPr>
        <a:xfrm>
          <a:off x="8583706" y="687081"/>
          <a:ext cx="2649224" cy="12716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165100" rIns="26168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04</a:t>
          </a:r>
          <a:endParaRPr lang="en-US" sz="6600" kern="1200" dirty="0"/>
        </a:p>
      </dsp:txBody>
      <dsp:txXfrm>
        <a:off x="8583706" y="687081"/>
        <a:ext cx="2649224" cy="1271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3/3/25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AI is becoming a key part of today's technology landscape, influencing both cloud-based and edge </a:t>
            </a:r>
            <a:r>
              <a:rPr lang="en-GB" dirty="0" err="1"/>
              <a:t>applications.Generative</a:t>
            </a:r>
            <a:r>
              <a:rPr lang="en-GB" dirty="0"/>
              <a:t> AI is rapidly advancing, making real-time and on-device AI more </a:t>
            </a:r>
            <a:r>
              <a:rPr lang="en-GB" dirty="0" err="1"/>
              <a:t>feasible.There</a:t>
            </a:r>
            <a:r>
              <a:rPr lang="en-GB" dirty="0"/>
              <a:t> is a distinction between on-device AI and cloud </a:t>
            </a:r>
            <a:r>
              <a:rPr lang="en-GB" dirty="0" err="1"/>
              <a:t>AI.On</a:t>
            </a:r>
            <a:r>
              <a:rPr lang="en-GB" dirty="0"/>
              <a:t>-device AI offers lower latency, improved privacy, and offline capabilities, as seen in </a:t>
            </a:r>
            <a:r>
              <a:rPr lang="en-GB" dirty="0" err="1"/>
              <a:t>TimeKettle’s</a:t>
            </a:r>
            <a:r>
              <a:rPr lang="en-GB" dirty="0"/>
              <a:t> translation and Apple’s </a:t>
            </a:r>
            <a:r>
              <a:rPr lang="en-GB" dirty="0" err="1"/>
              <a:t>OpenELM</a:t>
            </a:r>
            <a:r>
              <a:rPr lang="en-GB" dirty="0"/>
              <a:t> assistant.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Cloud AI can handle larger models and more complex tasks, like </a:t>
            </a:r>
            <a:r>
              <a:rPr lang="en-GB" dirty="0" err="1"/>
              <a:t>Perplexity.ai’s</a:t>
            </a:r>
            <a:r>
              <a:rPr lang="en-GB" dirty="0"/>
              <a:t> Answer Engine.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Optimizing AI for ARM involves several key strategies. Using the right toolchain ensures efficient compilation for ARM processors.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Optimizing for the specific ARM architecture can significantly improve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Leveraging vector instructions allows AI workloads to efficiently process large amounts of data.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</a:t>
            </a:r>
            <a:r>
              <a:rPr lang="en-GB" dirty="0" err="1"/>
              <a:t>KleidiAI</a:t>
            </a:r>
            <a:r>
              <a:rPr lang="en-GB" dirty="0"/>
              <a:t> demo provides guidance on optimizing AI workloads on </a:t>
            </a:r>
            <a:r>
              <a:rPr lang="en-GB" dirty="0" err="1"/>
              <a:t>ARM.It</a:t>
            </a:r>
            <a:r>
              <a:rPr lang="en-GB" dirty="0"/>
              <a:t> highlights practical steps to enhance performance and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This can be useful for developers working on ARM-based AI applications.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6919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are highly versatile, designed for both general-purpose computing and AI workloads, making them essential for real-world applications that require flexibility and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With fewer but more powerful cores, CPUs handle low-latency tasks efficiently, making them well-suited for workloads that require quick responses, such as control logic and inference in edge devices.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use advanced control logic, including branch prediction and out-of-order execution, which optimizes performance for workloads with irregular structures, such as pruned models and dynamic task execution.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 well-structured memory hierarchy with multi-level caches (L1, L2, L3) ensures that CPUs can access frequently used data quickly, reducing the need to fetch information from slower external memory.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Power efficiency is a major advantage, particularly in RISC-based architectures, where CPUs deliver strong performance per watt. This makes them ideal for edge AI, mobile devices, and energy-conscious computing.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support a wide range of instruction sets, such as Arm SVE2 and SME, which allow for efficient processing of AI workloads while maintaining compatibility with general computing tasks.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offer cost-effective scalability, with options ranging from low-cost consumer processors to high-end enterprise solutions, making them accessible for different use cases without excessive hardware investment.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GPUs, on the other hand, are designed primarily for high-throughput tasks, relying on thousands of smaller cores optimized for massive parallelism.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GPUs leverage data-level parallelism using SIMD and SIMT, allowing them to process large datasets efficiently, which is particularly beneficial for deep learning training and batch inference.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While GPUs excel at accelerating matrix-heavy computations, they consume significantly more power per workload, making them less suitable for power-constrained environments compared to CPUs.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7429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Large AI models require significant memory bandwidth, with a 70 billion parameter model needing 140 GB for inference.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Inference mainly involves matrix-matrix and matrix-vector multiplications, making memory access a key constraint.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All parameters must be loaded from memory during inference, increasing latency and bandwidth demands.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Caching and memory-efficient architectures can help reduce bottlenecks and improve performance.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7151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Generative AI models have grown exponentially, increasing computational complexity.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Matrix multiplication and addition dominate inference workloads, with O(MNK) complexity.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Floating-point operations per second (FLOPS) determine computational efficiency and inference speed.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Parallelism and hardware-specific optimizations help mitigate computation bottlenecks.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355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Reducing parameter bit width (FP32 → FP16/BF16 → INT8 → INT4) lowers memory usage and compute cost.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Quantization decreases memory bandwidth load, improving efficiency for inference workloads.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Lower precision models require careful tuning to maintain accuracy.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Quantization can be applied post-training or during training with quantization-aware training (QAT).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88766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 large model can be compressed into a smaller, efficient student model while retaining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student model learns from a teacher model, reducing computational and memory requirements.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Different distillation methods exist, such as feature-based, logit-based, and relation-based distillation.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Knowledge distillation helps lower latency and energy consumption for AI inference.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8151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Pruning removes redundant parameters, groups, or layers to reduce model size and improve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Techniques include L1/L2 norm-based pruning, first-order pruning, and second-order pruning.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Structured pruning helps maintain efficient execution while reducing unnecessary computations.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Sparse models require optimized hardware or software to fully utilize their advantages.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9067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handle latency-sensitive tasks efficiently, while GPUs are optimized for high-throughput parallelism.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AI inference workloads can be either memory-bound or compute-bound, depending on hardware constraints.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Generative model sizes are increasing rapidly, demanding more memory and computational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Optimization techniques such as quantization, distillation, and pruning help reduce memory, computation, and energy costs.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8826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This course covers both theoretical and practical aspects of optimizing generative AI on ARM CPUs.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lecture series introduces challenges in inference, different ML model types, and optimization techniques.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labs provide hands-on experience with optimizing AI workloads on ARM edge and cloud processors.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final lab focuses on benchmarking and comparing inference performance across different ARM-based environments.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By the end of the course, participants will have the skills to deploy and optimize AI models efficiently on ARM hardware.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2048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Generative AI models are growing rapidly in size and complexity, impacting inference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and GPUs have distinct architectural differences that influence AI performance and optimization strategies.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Memory constraints are a key challenge for deploying AI on edge devices, requiring careful optimization.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Computational constraints, such as device throughput, affect model execution and real-time performance on edge hardware.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0012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compute required to train leading AI models has been increasing exponentially, growing by 4-5x per year.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More compute enables more capable models, but also raises challenges in efficiency, scalability, and deployment.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Rich Sutton’s "Bitter Lesson" emphasizes that brute-force computation, rather than human-designed heuristics, has driven AI breakthroughs.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This trend suggests that optimizing AI workloads for efficient computation is critical, especially for deployment on edge and cloud hardware.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While scaling compute improves AI performance, making models efficient for real-world use remains a key challenge.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236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CPU consists of core components including the Arithmetic Logic Unit (ALU), Control Unit (CU), and Registers.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ALU handles arithmetic calculations and logical operations crucial for processing AI workloads.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Control Unit manages data flow between CPU, memory, and external hardware components.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Registers provide rapid access storage, essential for fast execution of instructions.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 features such as advanced control logic, optimized single-thread performance, and branch prediction improve efficiency and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Branch prediction and out-of-order execution techniques reduce stalls, keeping instruction pipelines active and improving throughput.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2247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improve performance through instruction-level parallelism, allowing multiple instructions to be executed at the same time.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Pipelining breaks down instruction execution into stages (fetch, decode, execute), increasing throughput by processing multiple instructions in parallel.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Superscalar execution enables multiple instructions per clock cycle by using parallel execution units.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Data-level parallelism allows a single instruction to operate on multiple data points at once. This is used in SIMD (Single Instruction Multiple Data) architectures like NEON and SVE.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Scalable Matrix Extension (SME) enhances parallelism further by enabling efficient 2D data processing.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Branch prediction and speculative execution help keep the instruction pipeline full by predicting branch outcomes, reducing stalls and improving efficiency.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7866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Cache optimization reduces latency and energy consumption by optimizing cache size and associativity to minimize cache misses.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Prefetching helps improve performance by predicting and loading required data in advance, reducing memory delays.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Power efficiency is improved through frequency scaling, which dynamically adjusts CPU speed to balance power and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Low power states help reduce power consumption when the CPU is idle, making processors more energy-efficient.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Multi-core architectures improve performance using parallel processing, allowing multiple tasks to be handled concurrently.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6936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GPUs are specialized processors designed for parallel computing, originally developed for graphics but now widely used in AI and scientific computing.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Key components include compute units, which execute parallel workloads efficiently.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GPUs use parallelism models such as SIMD, which processes multiple data points simultaneously, and SIMT, which manages multiple threads efficiently.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memory hierarchy includes high-bandwidth VRAM for large datasets, shared memory for fast access within groups of threads, and registers for high-speed operations.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Despite their advantages, GPUs face challenges such as inefficiency with serial tasks, high branching overhead when handling conditional statements, and latency issues in single-threaded operations.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5469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GPUs maximize parallelism through efficient thread management and occupancy optimization, ensuring high throughput and low latency.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Memory optimization techniques like memory coalescing align memory accesses to improve bandwidth, while shared memory utilization reduces reliance on slower global memory.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Supported precisions range from lower precision (FP16) for faster computation to higher precision (FP32) for accuracy, depending on the application.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Matrix acceleration units, such as Tensor Cores, speed up mixed-precision operations, while dedicated AI accelerators like ARM NPUs provide energy-efficient AI processing.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3954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AB4B55-060F-BB7C-707C-BC52EA56FB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-1"/>
            <a:ext cx="12191999" cy="6858001"/>
          </a:xfrm>
          <a:prstGeom prst="rect">
            <a:avLst/>
          </a:prstGeom>
        </p:spPr>
      </p:pic>
      <p:sp>
        <p:nvSpPr>
          <p:cNvPr id="3" name="Text Placeholder 28">
            <a:extLst>
              <a:ext uri="{FF2B5EF4-FFF2-40B4-BE49-F238E27FC236}">
                <a16:creationId xmlns:a16="http://schemas.microsoft.com/office/drawing/2014/main" id="{5B52BF8D-E158-ED3C-F83E-8ADB787A9B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" name="Text Placeholder 28">
            <a:extLst>
              <a:ext uri="{FF2B5EF4-FFF2-40B4-BE49-F238E27FC236}">
                <a16:creationId xmlns:a16="http://schemas.microsoft.com/office/drawing/2014/main" id="{394BE803-3A53-9DD7-8C4D-BE54366D2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A6BA01-5647-C911-2D6F-EA1B5776D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4FD42E4-6767-D4AE-8D21-E0B19801A4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65FD54C8-30E0-092E-F3F7-D923E50822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1DEB12F-91E9-DAC5-FBA6-F59334F7F67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071B41C-1A24-A635-FA1A-9F8F68EDD5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BC02F8D1-4809-5534-8DA7-251CC8B5FC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16200000">
            <a:off x="11253652" y="5695788"/>
            <a:ext cx="1573278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sz="1000" b="0" i="0" dirty="0">
                <a:solidFill>
                  <a:srgbClr val="D1D2D3"/>
                </a:solidFill>
                <a:effectLst/>
                <a:latin typeface="+mn-lt"/>
              </a:rPr>
              <a:t>AI-generated image</a:t>
            </a:r>
            <a:endParaRPr lang="en-US" altLang="en-US" sz="1000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2863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77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6CBE02A7-EA26-23DB-58E4-E78CD10548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23A370-A92B-54C6-980D-406B2EE17C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7FF7030-A64B-2842-8A77-3EB354B9D9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6" name="Picture 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1A3DA53E-053D-C94E-3938-BC2E15E9142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95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Section Divider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0">
            <a:extLst>
              <a:ext uri="{FF2B5EF4-FFF2-40B4-BE49-F238E27FC236}">
                <a16:creationId xmlns:a16="http://schemas.microsoft.com/office/drawing/2014/main" id="{C897E447-8D49-F64E-96E2-E84DFE56298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06FA327-5400-394E-B4AE-123F66979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32154D4-1182-DC4A-B9F9-3D973CBC84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6B164D8-593E-4E49-A224-1AA496608B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B3BB7BF-91BC-31FE-28B5-3FF67809DE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31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31CA647C-0297-2248-9EC4-C59D9E7C39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99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3454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4024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604AF1EA-FE1C-3F4A-A7A0-4F551C29E8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  <a:noFill/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3CF78C79-90BA-5869-FBC4-1C0023B4AF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862E9D-D706-B759-FC9C-A2B692BCFE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5B772A6-6BC3-12BE-D0AB-6F252BD500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51E57CBB-3902-9A28-E8CE-F513E89A7F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91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78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273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88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49" r="149"/>
          <a:stretch/>
        </p:blipFill>
        <p:spPr>
          <a:xfrm>
            <a:off x="0" y="-1"/>
            <a:ext cx="12191999" cy="687843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A4FA427-EB3E-3449-943F-CB3DAB3EB8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93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22C4DAF5-FB2E-B028-5256-CC2FDFC9EE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EB6E97-EDDF-2A96-074F-18BB6384B2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225AAB-54E0-EAE0-0840-093AB2F5C3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724A7481-3CA6-7994-9B9F-FAAD68B5E81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419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F5B06E-F6A0-3B43-AD64-568F71E241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852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115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375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Section Divider slide">
    <p:bg>
      <p:bgPr>
        <a:solidFill>
          <a:srgbClr val="FF6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353FD8-3FBF-E340-8B41-D553C61637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48AE1EF-8720-A960-1DEC-CD949844D7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F3DE6B-FA5F-2139-2D6E-5F4666CD2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2817E7A-3D17-D0A0-461E-12CC777B82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5" name="Picture 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8A3629F-5EE6-F850-E161-2CD448E2F6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099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554489"/>
            <a:ext cx="11233150" cy="455323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 userDrawn="1">
            <p:ph idx="1" hasCustomPrompt="1"/>
          </p:nvPr>
        </p:nvSpPr>
        <p:spPr>
          <a:xfrm>
            <a:off x="479426" y="2373786"/>
            <a:ext cx="3372644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3" name="Text Placeholder 2"/>
          <p:cNvSpPr>
            <a:spLocks noGrp="1"/>
          </p:cNvSpPr>
          <p:nvPr userDrawn="1">
            <p:ph idx="17" hasCustomPrompt="1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 userDrawn="1">
            <p:ph idx="18" hasCustomPrompt="1"/>
          </p:nvPr>
        </p:nvSpPr>
        <p:spPr>
          <a:xfrm>
            <a:off x="8300113" y="2373786"/>
            <a:ext cx="3412462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6" name="Text Placeholder 13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 hasCustomPrompt="1"/>
          </p:nvPr>
        </p:nvSpPr>
        <p:spPr>
          <a:xfrm>
            <a:off x="8299119" y="2372564"/>
            <a:ext cx="3413455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5863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79425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30" b="130"/>
          <a:stretch/>
        </p:blipFill>
        <p:spPr>
          <a:xfrm>
            <a:off x="-1" y="-2857"/>
            <a:ext cx="12192000" cy="68580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449CDA4C-9E15-534E-84B0-83C4633EA098}"/>
              </a:ext>
            </a:extLst>
          </p:cNvPr>
          <p:cNvSpPr/>
          <p:nvPr userDrawn="1"/>
        </p:nvSpPr>
        <p:spPr>
          <a:xfrm>
            <a:off x="0" y="5715"/>
            <a:ext cx="9725190" cy="6858265"/>
          </a:xfrm>
          <a:custGeom>
            <a:avLst/>
            <a:gdLst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52263 w 9779619"/>
              <a:gd name="connsiteY3" fmla="*/ 6891453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80302"/>
              <a:gd name="connsiteX1" fmla="*/ 0 w 9779619"/>
              <a:gd name="connsiteY1" fmla="*/ 0 h 6880302"/>
              <a:gd name="connsiteX2" fmla="*/ 0 w 9779619"/>
              <a:gd name="connsiteY2" fmla="*/ 6857999 h 6880302"/>
              <a:gd name="connsiteX3" fmla="*/ 8363415 w 9779619"/>
              <a:gd name="connsiteY3" fmla="*/ 6880302 h 6880302"/>
              <a:gd name="connsiteX4" fmla="*/ 9779619 w 9779619"/>
              <a:gd name="connsiteY4" fmla="*/ 5475249 h 6880302"/>
              <a:gd name="connsiteX5" fmla="*/ 4304371 w 9779619"/>
              <a:gd name="connsiteY5" fmla="*/ 0 h 6880302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85718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53061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25190"/>
              <a:gd name="connsiteY0" fmla="*/ 0 h 6869151"/>
              <a:gd name="connsiteX1" fmla="*/ 0 w 9725190"/>
              <a:gd name="connsiteY1" fmla="*/ 0 h 6869151"/>
              <a:gd name="connsiteX2" fmla="*/ 0 w 9725190"/>
              <a:gd name="connsiteY2" fmla="*/ 6857999 h 6869151"/>
              <a:gd name="connsiteX3" fmla="*/ 8353061 w 9725190"/>
              <a:gd name="connsiteY3" fmla="*/ 6869151 h 6869151"/>
              <a:gd name="connsiteX4" fmla="*/ 9725190 w 9725190"/>
              <a:gd name="connsiteY4" fmla="*/ 5464363 h 6869151"/>
              <a:gd name="connsiteX5" fmla="*/ 4304371 w 9725190"/>
              <a:gd name="connsiteY5" fmla="*/ 0 h 6869151"/>
              <a:gd name="connsiteX0" fmla="*/ 4304371 w 9725190"/>
              <a:gd name="connsiteY0" fmla="*/ 0 h 6858265"/>
              <a:gd name="connsiteX1" fmla="*/ 0 w 9725190"/>
              <a:gd name="connsiteY1" fmla="*/ 0 h 6858265"/>
              <a:gd name="connsiteX2" fmla="*/ 0 w 9725190"/>
              <a:gd name="connsiteY2" fmla="*/ 6857999 h 6858265"/>
              <a:gd name="connsiteX3" fmla="*/ 8320404 w 9725190"/>
              <a:gd name="connsiteY3" fmla="*/ 6858265 h 6858265"/>
              <a:gd name="connsiteX4" fmla="*/ 9725190 w 9725190"/>
              <a:gd name="connsiteY4" fmla="*/ 5464363 h 6858265"/>
              <a:gd name="connsiteX5" fmla="*/ 4304371 w 9725190"/>
              <a:gd name="connsiteY5" fmla="*/ 0 h 68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25190" h="6858265">
                <a:moveTo>
                  <a:pt x="4304371" y="0"/>
                </a:moveTo>
                <a:lnTo>
                  <a:pt x="0" y="0"/>
                </a:lnTo>
                <a:lnTo>
                  <a:pt x="0" y="6857999"/>
                </a:lnTo>
                <a:lnTo>
                  <a:pt x="8320404" y="6858265"/>
                </a:lnTo>
                <a:lnTo>
                  <a:pt x="9725190" y="5464363"/>
                </a:lnTo>
                <a:lnTo>
                  <a:pt x="4304371" y="0"/>
                </a:ln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195BE92-34F5-3546-A596-20D07A139B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317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4406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3416035" y="1631111"/>
            <a:ext cx="8296540" cy="44406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4432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9037637" y="1629597"/>
            <a:ext cx="2674937" cy="444348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479425" y="1629287"/>
            <a:ext cx="8348664" cy="444326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455198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836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5898A6C-DE95-7141-81A3-94C7240F86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F0FB5E03-A74E-CC42-A7DF-71D20DBF22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0C8C98-8540-F243-A7E5-72B42C482D1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</p:spTree>
    <p:extLst>
      <p:ext uri="{BB962C8B-B14F-4D97-AF65-F5344CB8AC3E}">
        <p14:creationId xmlns:p14="http://schemas.microsoft.com/office/powerpoint/2010/main" val="3116273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4466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6181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973A747D-17C8-3049-97A8-E7994701AC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32520C-4F76-B1E0-1315-122D2AE2AE9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908479A3-F44E-6F79-1AB5-22FC1841C3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577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E0F26C2-13FB-254B-AE0E-BD5BE35F4E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5F57A52-A090-7F0C-29C6-83F92019602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8740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5750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5605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A48FB55-D5BB-084F-BACF-A07C257E79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25EC0CC-4F04-39C5-041F-BEA17116B4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161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0506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1183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5CB4EA8E-D6CA-DF40-9ADD-CE8408E00D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54653A2-DF57-3728-3E84-C3AF0DEC905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9580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1257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693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86954D4-E837-74D6-C2A1-5D6EC130E8CC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904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16" y="-66"/>
            <a:ext cx="12192116" cy="6858065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1997F8F-0B70-7945-8CB6-7230FFBB88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07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6927" y="0"/>
            <a:ext cx="12202885" cy="6864122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7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6933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65F417A8-5A56-C049-844F-E82873A772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77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75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5.sv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3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317949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A9403B94-AAAF-AB46-B38A-95D16DAB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accent6"/>
                </a:solidFill>
              </a:rPr>
              <a:t>© 2024 Arm</a:t>
            </a:r>
            <a:endParaRPr lang="en-US" altLang="en-US" sz="1000" dirty="0">
              <a:solidFill>
                <a:schemeClr val="accent6"/>
              </a:solidFill>
            </a:endParaRPr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970F2EF9-EE0C-275D-DB99-812522D98880}"/>
              </a:ext>
            </a:extLst>
          </p:cNvPr>
          <p:cNvPicPr>
            <a:picLocks noChangeAspect="1"/>
          </p:cNvPicPr>
          <p:nvPr userDrawn="1"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5847" y="6384924"/>
            <a:ext cx="879904" cy="2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567" r:id="rId2"/>
    <p:sldLayoutId id="2147485516" r:id="rId3"/>
    <p:sldLayoutId id="2147485517" r:id="rId4"/>
    <p:sldLayoutId id="2147485551" r:id="rId5"/>
    <p:sldLayoutId id="2147485519" r:id="rId6"/>
    <p:sldLayoutId id="2147485531" r:id="rId7"/>
    <p:sldLayoutId id="2147485552" r:id="rId8"/>
    <p:sldLayoutId id="2147485540" r:id="rId9"/>
    <p:sldLayoutId id="2147485539" r:id="rId10"/>
    <p:sldLayoutId id="2147485541" r:id="rId11"/>
    <p:sldLayoutId id="2147485556" r:id="rId12"/>
    <p:sldLayoutId id="2147485436" r:id="rId13"/>
    <p:sldLayoutId id="2147485523" r:id="rId14"/>
    <p:sldLayoutId id="2147485557" r:id="rId15"/>
    <p:sldLayoutId id="2147485525" r:id="rId16"/>
    <p:sldLayoutId id="2147485524" r:id="rId17"/>
    <p:sldLayoutId id="2147485510" r:id="rId18"/>
    <p:sldLayoutId id="2147485558" r:id="rId19"/>
    <p:sldLayoutId id="2147485438" r:id="rId20"/>
    <p:sldLayoutId id="2147485536" r:id="rId21"/>
    <p:sldLayoutId id="2147485535" r:id="rId22"/>
    <p:sldLayoutId id="2147485559" r:id="rId23"/>
    <p:sldLayoutId id="2147485538" r:id="rId24"/>
    <p:sldLayoutId id="2147485440" r:id="rId25"/>
    <p:sldLayoutId id="2147485441" r:id="rId26"/>
    <p:sldLayoutId id="2147485442" r:id="rId27"/>
    <p:sldLayoutId id="2147485443" r:id="rId28"/>
    <p:sldLayoutId id="2147485444" r:id="rId29"/>
    <p:sldLayoutId id="2147485445" r:id="rId30"/>
    <p:sldLayoutId id="2147485446" r:id="rId31"/>
    <p:sldLayoutId id="2147485447" r:id="rId32"/>
    <p:sldLayoutId id="2147485448" r:id="rId33"/>
    <p:sldLayoutId id="2147485449" r:id="rId34"/>
    <p:sldLayoutId id="2147485450" r:id="rId35"/>
    <p:sldLayoutId id="2147485452" r:id="rId36"/>
    <p:sldLayoutId id="2147485512" r:id="rId37"/>
    <p:sldLayoutId id="2147485560" r:id="rId38"/>
    <p:sldLayoutId id="2147485526" r:id="rId39"/>
    <p:sldLayoutId id="2147485527" r:id="rId40"/>
    <p:sldLayoutId id="2147485561" r:id="rId41"/>
    <p:sldLayoutId id="2147485453" r:id="rId42"/>
    <p:sldLayoutId id="2147485513" r:id="rId43"/>
    <p:sldLayoutId id="2147485562" r:id="rId44"/>
    <p:sldLayoutId id="2147485528" r:id="rId45"/>
    <p:sldLayoutId id="2147485529" r:id="rId46"/>
    <p:sldLayoutId id="2147485563" r:id="rId47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Blip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</a:buBlip>
        <a:defRPr sz="2400" kern="1200">
          <a:solidFill>
            <a:srgbClr val="333E48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33E4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pos="7378" userDrawn="1">
          <p15:clr>
            <a:srgbClr val="F26B43"/>
          </p15:clr>
        </p15:guide>
        <p15:guide id="7" pos="302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7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45.png"/><Relationship Id="rId4" Type="http://schemas.openxmlformats.org/officeDocument/2006/relationships/image" Target="../media/image3.svg"/><Relationship Id="rId9" Type="http://schemas.openxmlformats.org/officeDocument/2006/relationships/image" Target="../media/image4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3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31B8A2-8C62-BA0F-F4EF-D217FE113E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Oliver Grainge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6CC20-1BF1-03E9-8D92-2B8E824097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0D2ABF-0C21-8E8F-D35B-2BB6B5E7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Generative AI On ARM (Chapter 1)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20D84C9-8EF3-C4BC-7CD8-E0F19C12DF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339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B074F-6EC8-BB6C-18EE-2088FE54A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Architecture Overview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42C7191-E4B9-4C2C-69B4-68EE372AC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8630"/>
            <a:ext cx="8323118" cy="4429726"/>
          </a:xfrm>
        </p:spPr>
        <p:txBody>
          <a:bodyPr/>
          <a:lstStyle/>
          <a:p>
            <a:pPr lvl="1"/>
            <a:r>
              <a:rPr lang="en-GB" b="1" dirty="0"/>
              <a:t>Definition and Purpose</a:t>
            </a:r>
          </a:p>
          <a:p>
            <a:pPr lvl="2"/>
            <a:r>
              <a:rPr lang="en-GB" b="1" dirty="0"/>
              <a:t>GPU (Graphics Processing Unit):</a:t>
            </a:r>
            <a:r>
              <a:rPr lang="en-GB" dirty="0"/>
              <a:t> A specialized processor designed for </a:t>
            </a:r>
            <a:r>
              <a:rPr lang="en-GB" b="1" dirty="0"/>
              <a:t>parallel computing</a:t>
            </a:r>
            <a:r>
              <a:rPr lang="en-GB" dirty="0"/>
              <a:t>.</a:t>
            </a:r>
          </a:p>
          <a:p>
            <a:pPr lvl="2"/>
            <a:r>
              <a:rPr lang="en-GB" dirty="0"/>
              <a:t>Originally used for </a:t>
            </a:r>
            <a:r>
              <a:rPr lang="en-GB" b="1" dirty="0"/>
              <a:t>graphics rendering</a:t>
            </a:r>
            <a:r>
              <a:rPr lang="en-GB" dirty="0"/>
              <a:t>, now widely used in </a:t>
            </a:r>
            <a:r>
              <a:rPr lang="en-GB" b="1" dirty="0"/>
              <a:t>AI, scientific computing, and data processing</a:t>
            </a:r>
            <a:r>
              <a:rPr lang="en-GB" dirty="0"/>
              <a:t>.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b="1" dirty="0"/>
              <a:t>Key Components	</a:t>
            </a:r>
            <a:endParaRPr lang="en-GB" altLang="en-US" b="1" dirty="0"/>
          </a:p>
          <a:p>
            <a:pPr lvl="2"/>
            <a:r>
              <a:rPr lang="en-GB" dirty="0"/>
              <a:t>Compute Units (SMs, CUs, EUs):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altLang="en-US" b="1" dirty="0"/>
              <a:t>Parallelism Models </a:t>
            </a:r>
          </a:p>
          <a:p>
            <a:pPr lvl="2"/>
            <a:r>
              <a:rPr lang="en-GB" b="1" dirty="0"/>
              <a:t>SIMD</a:t>
            </a:r>
            <a:r>
              <a:rPr lang="en-GB" dirty="0"/>
              <a:t> (Single Instruction Multiple Data):</a:t>
            </a:r>
          </a:p>
          <a:p>
            <a:pPr lvl="2"/>
            <a:r>
              <a:rPr lang="en-GB" b="1" dirty="0"/>
              <a:t>SIMT</a:t>
            </a:r>
            <a:r>
              <a:rPr lang="en-GB" dirty="0"/>
              <a:t> (Single Instruction Multiple Threads):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b="1" dirty="0"/>
              <a:t>Memory Hierarchy:</a:t>
            </a:r>
          </a:p>
          <a:p>
            <a:pPr lvl="2"/>
            <a:r>
              <a:rPr lang="en-GB" b="1" dirty="0"/>
              <a:t>Global/VRAM Memory:</a:t>
            </a:r>
            <a:r>
              <a:rPr lang="en-GB" dirty="0"/>
              <a:t> High-bandwidth memory for large datasets but with higher latency.</a:t>
            </a:r>
          </a:p>
          <a:p>
            <a:pPr lvl="2"/>
            <a:r>
              <a:rPr lang="en-GB" b="1" dirty="0"/>
              <a:t>Shared/Local Memory:</a:t>
            </a:r>
            <a:r>
              <a:rPr lang="en-GB" dirty="0"/>
              <a:t> Reduces memory access times but </a:t>
            </a:r>
            <a:r>
              <a:rPr lang="en-GB" b="1" dirty="0"/>
              <a:t>limited in size</a:t>
            </a:r>
            <a:r>
              <a:rPr lang="en-GB" dirty="0"/>
              <a:t>.</a:t>
            </a:r>
          </a:p>
          <a:p>
            <a:pPr lvl="2"/>
            <a:r>
              <a:rPr lang="en-GB" b="1" dirty="0"/>
              <a:t>Registers &amp; Caches:</a:t>
            </a:r>
            <a:r>
              <a:rPr lang="en-GB" dirty="0"/>
              <a:t> Essential for performance but require careful management.</a:t>
            </a:r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D3919E-CFF5-B44F-0792-A7E67BE01369}"/>
              </a:ext>
            </a:extLst>
          </p:cNvPr>
          <p:cNvSpPr txBox="1">
            <a:spLocks/>
          </p:cNvSpPr>
          <p:nvPr/>
        </p:nvSpPr>
        <p:spPr>
          <a:xfrm>
            <a:off x="5694219" y="2595330"/>
            <a:ext cx="4873336" cy="201823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b="1" dirty="0"/>
              <a:t>GPU Challenges: </a:t>
            </a:r>
          </a:p>
          <a:p>
            <a:pPr lvl="1"/>
            <a:r>
              <a:rPr lang="en-GB" b="1" dirty="0"/>
              <a:t>Parallel focus</a:t>
            </a:r>
            <a:r>
              <a:rPr lang="en-GB" dirty="0"/>
              <a:t>: Not ideal for serial tasks</a:t>
            </a:r>
          </a:p>
          <a:p>
            <a:pPr lvl="1"/>
            <a:r>
              <a:rPr lang="en-GB" b="1" dirty="0"/>
              <a:t>Branching overhead</a:t>
            </a:r>
            <a:r>
              <a:rPr lang="en-GB" dirty="0"/>
              <a:t>: “If” statements SIGNIFICANTLY reduce efficiency</a:t>
            </a:r>
          </a:p>
          <a:p>
            <a:pPr lvl="1"/>
            <a:r>
              <a:rPr lang="en-GB" b="1" dirty="0"/>
              <a:t>High latency</a:t>
            </a:r>
            <a:r>
              <a:rPr lang="en-GB" dirty="0"/>
              <a:t>: Single-thread operations are slow</a:t>
            </a: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040952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BAF5E-5FD7-3E61-10E2-335448598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GPUs Are Optimized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6E501A-9682-20C0-6499-505E3F3A3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76170"/>
            <a:ext cx="10701338" cy="4924889"/>
          </a:xfrm>
        </p:spPr>
        <p:txBody>
          <a:bodyPr/>
          <a:lstStyle/>
          <a:p>
            <a:pPr lvl="1"/>
            <a:r>
              <a:rPr lang="en-GB" b="1" dirty="0"/>
              <a:t>Maximizing Parallelism</a:t>
            </a:r>
          </a:p>
          <a:p>
            <a:pPr lvl="2"/>
            <a:r>
              <a:rPr lang="en-GB" b="1" dirty="0"/>
              <a:t>Thread Management:</a:t>
            </a:r>
            <a:r>
              <a:rPr lang="en-GB" dirty="0"/>
              <a:t> Organizing threads efficiently to maximize throughput.</a:t>
            </a:r>
          </a:p>
          <a:p>
            <a:pPr lvl="2"/>
            <a:r>
              <a:rPr lang="en-GB" b="1" dirty="0"/>
              <a:t>Occupancy Optimization:</a:t>
            </a:r>
            <a:r>
              <a:rPr lang="en-GB" dirty="0"/>
              <a:t> Maintaining high active threads per compute unit to reduce latency.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b="1" dirty="0"/>
              <a:t>Memory Optimization</a:t>
            </a:r>
            <a:endParaRPr lang="en-GB" altLang="en-US" b="1" dirty="0"/>
          </a:p>
          <a:p>
            <a:pPr lvl="2"/>
            <a:r>
              <a:rPr lang="en-GB" b="1" dirty="0"/>
              <a:t>Memory Coalescing:</a:t>
            </a:r>
            <a:r>
              <a:rPr lang="en-GB" dirty="0"/>
              <a:t> Aligning memory accesses to improve bandwidth and reduce latency.</a:t>
            </a:r>
          </a:p>
          <a:p>
            <a:pPr lvl="2"/>
            <a:r>
              <a:rPr lang="en-GB" b="1" dirty="0"/>
              <a:t>Shared Memory Utilization:</a:t>
            </a:r>
            <a:r>
              <a:rPr lang="en-GB" dirty="0"/>
              <a:t> Using fast shared memory to minimize reliance on slower global memory.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altLang="en-US" b="1" dirty="0"/>
              <a:t>Supported Precisions</a:t>
            </a:r>
          </a:p>
          <a:p>
            <a:pPr lvl="2"/>
            <a:r>
              <a:rPr lang="en-GB" dirty="0"/>
              <a:t>Balancing between lower precision (e.g., FP16) and higher precision (e.g., FP32) to optimize performance and resource usage based on application requirements.</a:t>
            </a:r>
          </a:p>
          <a:p>
            <a:pPr marL="780415" lvl="2" indent="0">
              <a:buNone/>
            </a:pPr>
            <a:endParaRPr lang="en-GB" altLang="en-US" dirty="0"/>
          </a:p>
          <a:p>
            <a:pPr lvl="1"/>
            <a:r>
              <a:rPr lang="en-GB" altLang="en-US" b="1" dirty="0"/>
              <a:t>MMA units</a:t>
            </a:r>
          </a:p>
          <a:p>
            <a:pPr lvl="2"/>
            <a:r>
              <a:rPr lang="en-GB" b="1" dirty="0"/>
              <a:t>Matrix Acceleration for AI:</a:t>
            </a:r>
            <a:r>
              <a:rPr lang="en-GB" dirty="0"/>
              <a:t> Specialized compute units (e.g., Tensor Cores) speed up mixed-precision operations, but dedicated AI accelerators (e.g., ARM NPUs) offer better efficiency for low-power applications.</a:t>
            </a:r>
            <a:endParaRPr lang="en-GB" altLang="en-US" dirty="0"/>
          </a:p>
          <a:p>
            <a:pPr lvl="2"/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063329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B074F-6EC8-BB6C-18EE-2088FE54A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23" y="290899"/>
            <a:ext cx="11233150" cy="654760"/>
          </a:xfrm>
        </p:spPr>
        <p:txBody>
          <a:bodyPr/>
          <a:lstStyle/>
          <a:p>
            <a:r>
              <a:rPr lang="en-US" dirty="0"/>
              <a:t>Architectural Differences on AI Workloads  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EA82547-949B-D56E-BB05-8A00C95673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3258602"/>
              </p:ext>
            </p:extLst>
          </p:nvPr>
        </p:nvGraphicFramePr>
        <p:xfrm>
          <a:off x="255294" y="841751"/>
          <a:ext cx="11484483" cy="591442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379987">
                  <a:extLst>
                    <a:ext uri="{9D8B030D-6E8A-4147-A177-3AD203B41FA5}">
                      <a16:colId xmlns:a16="http://schemas.microsoft.com/office/drawing/2014/main" val="4196633632"/>
                    </a:ext>
                  </a:extLst>
                </a:gridCol>
                <a:gridCol w="4459178">
                  <a:extLst>
                    <a:ext uri="{9D8B030D-6E8A-4147-A177-3AD203B41FA5}">
                      <a16:colId xmlns:a16="http://schemas.microsoft.com/office/drawing/2014/main" val="3821126084"/>
                    </a:ext>
                  </a:extLst>
                </a:gridCol>
                <a:gridCol w="4645318">
                  <a:extLst>
                    <a:ext uri="{9D8B030D-6E8A-4147-A177-3AD203B41FA5}">
                      <a16:colId xmlns:a16="http://schemas.microsoft.com/office/drawing/2014/main" val="1307941602"/>
                    </a:ext>
                  </a:extLst>
                </a:gridCol>
              </a:tblGrid>
              <a:tr h="314695">
                <a:tc>
                  <a:txBody>
                    <a:bodyPr/>
                    <a:lstStyle/>
                    <a:p>
                      <a:r>
                        <a:rPr lang="en-US" sz="1600" dirty="0"/>
                        <a:t>Feature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CPU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GPU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858798"/>
                  </a:ext>
                </a:extLst>
              </a:tr>
              <a:tr h="425951">
                <a:tc>
                  <a:txBody>
                    <a:bodyPr/>
                    <a:lstStyle/>
                    <a:p>
                      <a:r>
                        <a:rPr lang="en-US" sz="1600" b="1" dirty="0"/>
                        <a:t>Core Count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Few high-performance Cores (4-96)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Thousands of smaller higher latency cores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747785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Parallelism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Instruction-Level Parallelism  (ILP) with some additional SIMD e.g. (Arm NEON)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Data-Level Parallelism (DLP) using SIMD/SIMT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315997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Control Logic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Advanced control units with branch prediction &amp; out-of-order execution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Simplified control logic optimized for parallel tasks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939601"/>
                  </a:ext>
                </a:extLst>
              </a:tr>
              <a:tr h="786738">
                <a:tc>
                  <a:txBody>
                    <a:bodyPr/>
                    <a:lstStyle/>
                    <a:p>
                      <a:r>
                        <a:rPr lang="en-US" sz="1600" b="1" dirty="0"/>
                        <a:t>Memory Hierarchy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Hierarchical caches (L1, L2, L3) optimized for low latency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High Bandwidth Memory (HBM) optimized for high throughput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683991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Execution Model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Mixture Out-of-Order /In-Order Execution for flexible task handling (e.g. sparse networks) e.g. (Arm Big-Little)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SIMD/SIMT for executing multiple threads simultaneously (only suitable for some programs)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909667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Special Features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Advanced Instruction Sets (e.g. Arm SVE2, I8MM, </a:t>
                      </a:r>
                      <a:r>
                        <a:rPr lang="en-US" sz="1600" dirty="0" err="1"/>
                        <a:t>DotProd</a:t>
                      </a:r>
                      <a:r>
                        <a:rPr lang="en-US" sz="1600" dirty="0"/>
                        <a:t>, SME)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Tensor Cores (Matrix Multiply-Accumulate Units)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56450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Power Efficiency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Energy Efficient per task (especially for RISC based CPUs) 2-5 Watts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 power draw due to large core count 300+ Watts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923213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Latency vs Throughput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Optimized for low-latency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Optimized for high-throughput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826531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$10- $10,000</a:t>
                      </a:r>
                      <a:r>
                        <a:rPr lang="en-GB" dirty="0"/>
                        <a:t> (depends on core count &amp; server/local)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$1000 - $50,000+</a:t>
                      </a:r>
                      <a:r>
                        <a:rPr lang="en-GB" sz="1600" dirty="0"/>
                        <a:t> (depends on VRAM consumer/cloud)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3921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0846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Bottlenecks for AI Inference Workloads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A4544-201E-75B1-FE21-67A8763FFA1A}"/>
              </a:ext>
            </a:extLst>
          </p:cNvPr>
          <p:cNvSpPr txBox="1">
            <a:spLocks/>
          </p:cNvSpPr>
          <p:nvPr/>
        </p:nvSpPr>
        <p:spPr>
          <a:xfrm>
            <a:off x="0" y="1238608"/>
            <a:ext cx="4218281" cy="36952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altLang="en-US" dirty="0"/>
              <a:t>A </a:t>
            </a:r>
            <a:r>
              <a:rPr lang="en-GB" altLang="en-US" b="1" dirty="0"/>
              <a:t>70 Billion </a:t>
            </a:r>
            <a:r>
              <a:rPr lang="en-GB" altLang="en-US" dirty="0"/>
              <a:t>parameter model at Floating Point 16 precision requires 70B * 2 Bytes = 140Gb of memory.</a:t>
            </a:r>
          </a:p>
          <a:p>
            <a:pPr lvl="1"/>
            <a:endParaRPr lang="en-GB" altLang="en-US" dirty="0"/>
          </a:p>
          <a:p>
            <a:pPr lvl="1"/>
            <a:r>
              <a:rPr lang="en-GB" altLang="en-US" dirty="0"/>
              <a:t>Model Inference consists mostly of </a:t>
            </a:r>
            <a:r>
              <a:rPr lang="en-GB" altLang="en-US" b="1" dirty="0"/>
              <a:t>Matrix-Matrix</a:t>
            </a:r>
            <a:r>
              <a:rPr lang="en-GB" altLang="en-US" dirty="0"/>
              <a:t>, </a:t>
            </a:r>
            <a:r>
              <a:rPr lang="en-GB" altLang="en-US" b="1" dirty="0"/>
              <a:t>Matrix-Vector</a:t>
            </a:r>
            <a:r>
              <a:rPr lang="en-GB" altLang="en-US" dirty="0"/>
              <a:t> Multiplies.</a:t>
            </a:r>
          </a:p>
          <a:p>
            <a:pPr lvl="1"/>
            <a:endParaRPr lang="en-GB" altLang="en-US" dirty="0"/>
          </a:p>
          <a:p>
            <a:pPr lvl="1"/>
            <a:r>
              <a:rPr lang="en-GB" altLang="en-US" dirty="0"/>
              <a:t>During Inference, all </a:t>
            </a:r>
            <a:r>
              <a:rPr lang="en-GB" altLang="en-US" b="1" dirty="0"/>
              <a:t>140Gb</a:t>
            </a:r>
            <a:r>
              <a:rPr lang="en-GB" altLang="en-US" dirty="0"/>
              <a:t> of the model must be read from memory. </a:t>
            </a:r>
          </a:p>
          <a:p>
            <a:pPr lvl="2"/>
            <a:endParaRPr lang="en-GB" altLang="en-US" dirty="0"/>
          </a:p>
          <a:p>
            <a:pPr lvl="1"/>
            <a:r>
              <a:rPr lang="en-GB" altLang="en-US" dirty="0"/>
              <a:t>Memory read/write latency is critical for inference speed (Gb/s). Can be improved by caching. </a:t>
            </a:r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b="0" dirty="0"/>
          </a:p>
          <a:p>
            <a:pPr lvl="2"/>
            <a:endParaRPr lang="en-GB" altLang="en-US" b="0" dirty="0"/>
          </a:p>
          <a:p>
            <a:pPr lvl="2"/>
            <a:endParaRPr lang="en-GB" altLang="en-US" dirty="0"/>
          </a:p>
          <a:p>
            <a:pPr lvl="1"/>
            <a:endParaRPr lang="en-GB" altLang="en-US" dirty="0"/>
          </a:p>
          <a:p>
            <a:pPr lvl="1"/>
            <a:endParaRPr lang="en-GB" altLang="en-US" dirty="0"/>
          </a:p>
          <a:p>
            <a:pPr marL="506095" lvl="1" indent="0">
              <a:buNone/>
            </a:pPr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2CF1B8-929F-8E1B-B118-1D4A2A47F2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1623" y="1891085"/>
            <a:ext cx="6523075" cy="334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18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33963-2678-E7FA-C01F-1DCB30FB4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Bottlenecks for AI Inference Workloads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58B6CE-69A0-B4B7-26F9-C8127BEEAF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51045" y="1131010"/>
            <a:ext cx="6561530" cy="43669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36DD1E6-DD5A-C918-E1F8-28127D2616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2730" y="1581392"/>
                <a:ext cx="4140618" cy="369521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rtl="0" eaLnBrk="1" fontAlgn="base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/>
                  </a:buClr>
                  <a:buFontTx/>
                  <a:buBlip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</a:buBlip>
                  <a:defRPr sz="24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ＭＳ Ｐゴシック" charset="0"/>
                  </a:defRPr>
                </a:lvl1pPr>
                <a:lvl2pPr marL="672783" indent="-1666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Arial" charset="0"/>
                  <a:buChar char="•"/>
                  <a:defRPr sz="20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947103" indent="-1666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Tx/>
                  <a:buBlip>
                    <a:blip r:embed="rId6">
                      <a:extLst>
                        <a:ext uri="{96DAC541-7B7A-43D3-8B79-37D633B846F1}">
                          <asvg:svgBlip xmlns:asvg="http://schemas.microsoft.com/office/drawing/2016/SVG/main" r:embed="rId7"/>
                        </a:ext>
                      </a:extLst>
                    </a:blip>
                  </a:buBlip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293178" indent="-17303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charset="2"/>
                  <a:buChar char="§"/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518603" indent="-168275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Tx/>
                  <a:buBlip>
                    <a:blip r:embed="rId6">
                      <a:extLst>
                        <a:ext uri="{96DAC541-7B7A-43D3-8B79-37D633B846F1}">
                          <asvg:svgBlip xmlns:asvg="http://schemas.microsoft.com/office/drawing/2016/SVG/main" r:embed="rId7"/>
                        </a:ext>
                      </a:extLst>
                    </a:blip>
                  </a:buBlip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16550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8836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Calibri" panose="020F0502020204030204" pitchFamily="34" charset="0"/>
                  <a:buChar char="–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1122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3408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Calibri" panose="020F0502020204030204" pitchFamily="34" charset="0"/>
                  <a:buChar char="–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GB" altLang="en-US" dirty="0"/>
                  <a:t>Generative AI Models sizes have scaled exponentially. </a:t>
                </a:r>
              </a:p>
              <a:p>
                <a:pPr marL="506095" lvl="1" indent="0">
                  <a:buNone/>
                </a:pPr>
                <a:endParaRPr lang="en-GB" altLang="en-US" dirty="0"/>
              </a:p>
              <a:p>
                <a:pPr lvl="1"/>
                <a:r>
                  <a:rPr lang="en-GB" altLang="en-US" dirty="0"/>
                  <a:t>Linear layers, consisting of a Matrix Multiply and Add have </a:t>
                </a:r>
                <a14:m>
                  <m:oMath xmlns:m="http://schemas.openxmlformats.org/officeDocument/2006/math">
                    <m:r>
                      <a:rPr lang="en-GB" altLang="en-US" b="1" i="1" smtClean="0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GB" alt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en-US" b="1" i="1" smtClean="0">
                            <a:latin typeface="Cambria Math" panose="02040503050406030204" pitchFamily="18" charset="0"/>
                          </a:rPr>
                          <m:t>𝑴𝑵𝑲</m:t>
                        </m:r>
                      </m:e>
                    </m:d>
                  </m:oMath>
                </a14:m>
                <a:r>
                  <a:rPr lang="en-GB" altLang="en-US" b="0" dirty="0"/>
                  <a:t> </a:t>
                </a:r>
                <a:r>
                  <a:rPr lang="en-GB" altLang="en-US" dirty="0"/>
                  <a:t>computational complexity. </a:t>
                </a:r>
              </a:p>
              <a:p>
                <a:pPr lvl="1"/>
                <a:endParaRPr lang="en-GB" altLang="en-US" b="0" dirty="0"/>
              </a:p>
              <a:p>
                <a:pPr lvl="1"/>
                <a:r>
                  <a:rPr lang="en-GB" altLang="en-US" dirty="0"/>
                  <a:t>For large models, the rate at which </a:t>
                </a:r>
                <a:r>
                  <a:rPr lang="en-GB" altLang="en-US" b="1" dirty="0"/>
                  <a:t>FLOPS</a:t>
                </a:r>
                <a:r>
                  <a:rPr lang="en-GB" altLang="en-US" dirty="0"/>
                  <a:t> (floating point operations per second) can occur limits inference latency. </a:t>
                </a:r>
                <a:endParaRPr lang="en-GB" altLang="en-US" b="0" dirty="0"/>
              </a:p>
              <a:p>
                <a:pPr lvl="1"/>
                <a:endParaRPr lang="en-GB" altLang="en-US" dirty="0"/>
              </a:p>
              <a:p>
                <a:pPr marL="780415" lvl="2" indent="0">
                  <a:buNone/>
                </a:pPr>
                <a:endParaRPr lang="en-GB" altLang="en-US" dirty="0"/>
              </a:p>
              <a:p>
                <a:pPr marL="780415" lvl="2" indent="0">
                  <a:buNone/>
                </a:pPr>
                <a:endParaRPr lang="en-GB" altLang="en-US" dirty="0"/>
              </a:p>
              <a:p>
                <a:pPr marL="780415" lvl="2" indent="0">
                  <a:buNone/>
                </a:pPr>
                <a:endParaRPr lang="en-GB" altLang="en-US" b="0" dirty="0"/>
              </a:p>
              <a:p>
                <a:pPr lvl="2"/>
                <a:endParaRPr lang="en-GB" altLang="en-US" b="0" dirty="0"/>
              </a:p>
              <a:p>
                <a:pPr lvl="2"/>
                <a:endParaRPr lang="en-GB" altLang="en-US" dirty="0"/>
              </a:p>
              <a:p>
                <a:pPr lvl="1"/>
                <a:endParaRPr lang="en-GB" altLang="en-US" dirty="0"/>
              </a:p>
              <a:p>
                <a:pPr lvl="1"/>
                <a:endParaRPr lang="en-GB" altLang="en-US" dirty="0"/>
              </a:p>
              <a:p>
                <a:pPr marL="506095" lvl="1" indent="0">
                  <a:buNone/>
                </a:pPr>
                <a:endParaRPr lang="en-US" alt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36DD1E6-DD5A-C918-E1F8-28127D261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30" y="1581392"/>
                <a:ext cx="4140618" cy="3695216"/>
              </a:xfrm>
              <a:prstGeom prst="rect">
                <a:avLst/>
              </a:prstGeom>
              <a:blipFill>
                <a:blip r:embed="rId8"/>
                <a:stretch>
                  <a:fillRect t="-2055" r="-3963" b="-3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664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to Mitigate Memory Constraints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FC9BC-8844-6931-9701-275799ACC0FD}"/>
              </a:ext>
            </a:extLst>
          </p:cNvPr>
          <p:cNvSpPr txBox="1">
            <a:spLocks/>
          </p:cNvSpPr>
          <p:nvPr/>
        </p:nvSpPr>
        <p:spPr>
          <a:xfrm>
            <a:off x="479425" y="1119020"/>
            <a:ext cx="9915524" cy="12649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altLang="en-US" b="1" dirty="0"/>
              <a:t>Quantization</a:t>
            </a:r>
            <a:r>
              <a:rPr lang="en-GB" altLang="en-US" dirty="0"/>
              <a:t> (</a:t>
            </a:r>
            <a:r>
              <a:rPr lang="en-GB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fp32 -&gt; fp16/bf16 -&gt; int8 -&gt; int4</a:t>
            </a:r>
            <a:r>
              <a:rPr lang="en-GB" altLang="en-US" dirty="0"/>
              <a:t>)</a:t>
            </a:r>
          </a:p>
          <a:p>
            <a:pPr lvl="2"/>
            <a:r>
              <a:rPr lang="en-GB" altLang="en-US" dirty="0"/>
              <a:t> </a:t>
            </a:r>
            <a:r>
              <a:rPr lang="en-GB" dirty="0"/>
              <a:t>Reduces </a:t>
            </a:r>
            <a:r>
              <a:rPr lang="en-GB" b="1" dirty="0"/>
              <a:t>bit width</a:t>
            </a:r>
            <a:r>
              <a:rPr lang="en-GB" dirty="0"/>
              <a:t> of parameters to lower memory and compute cost</a:t>
            </a:r>
            <a:r>
              <a:rPr lang="en-GB" altLang="en-US" dirty="0"/>
              <a:t>. </a:t>
            </a:r>
          </a:p>
          <a:p>
            <a:pPr lvl="2"/>
            <a:r>
              <a:rPr lang="en-GB" altLang="en-US" dirty="0"/>
              <a:t> </a:t>
            </a:r>
            <a:r>
              <a:rPr lang="en-GB" b="1" dirty="0"/>
              <a:t>Minimizes memory bandwidth load</a:t>
            </a:r>
            <a:r>
              <a:rPr lang="en-GB" dirty="0"/>
              <a:t> when reading model parameters.</a:t>
            </a:r>
            <a:endParaRPr lang="en-GB" altLang="en-US" dirty="0"/>
          </a:p>
          <a:p>
            <a:pPr lvl="2"/>
            <a:r>
              <a:rPr lang="en-GB" altLang="en-US" dirty="0"/>
              <a:t> </a:t>
            </a:r>
            <a:r>
              <a:rPr lang="en-GB" dirty="0"/>
              <a:t>Can be applied </a:t>
            </a:r>
            <a:r>
              <a:rPr lang="en-GB" b="1" dirty="0"/>
              <a:t>post-training</a:t>
            </a:r>
            <a:r>
              <a:rPr lang="en-GB" dirty="0"/>
              <a:t> or during training with </a:t>
            </a:r>
            <a:r>
              <a:rPr lang="en-GB" b="1" dirty="0"/>
              <a:t>quantization-aware training (QAT)</a:t>
            </a:r>
            <a:r>
              <a:rPr lang="en-GB" altLang="en-US" dirty="0"/>
              <a:t>. 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7FB0CF3-1D9B-BA5D-C2DF-75A6739C149C}"/>
              </a:ext>
            </a:extLst>
          </p:cNvPr>
          <p:cNvSpPr/>
          <p:nvPr/>
        </p:nvSpPr>
        <p:spPr>
          <a:xfrm>
            <a:off x="1891210" y="2812673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A57F0DD-BFF1-F02E-D8E8-E03546C89414}"/>
              </a:ext>
            </a:extLst>
          </p:cNvPr>
          <p:cNvSpPr/>
          <p:nvPr/>
        </p:nvSpPr>
        <p:spPr>
          <a:xfrm>
            <a:off x="2138707" y="2812673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E86EFB1-D797-F50A-AF45-56EB4278022F}"/>
              </a:ext>
            </a:extLst>
          </p:cNvPr>
          <p:cNvSpPr/>
          <p:nvPr/>
        </p:nvSpPr>
        <p:spPr>
          <a:xfrm>
            <a:off x="2386204" y="2812673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E2150D6-0C05-70C8-B7FA-EC1FDD8BC68A}"/>
              </a:ext>
            </a:extLst>
          </p:cNvPr>
          <p:cNvSpPr/>
          <p:nvPr/>
        </p:nvSpPr>
        <p:spPr>
          <a:xfrm>
            <a:off x="2631147" y="2812673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888C768-FB05-4DFF-D335-D7316FD3CDE2}"/>
              </a:ext>
            </a:extLst>
          </p:cNvPr>
          <p:cNvSpPr/>
          <p:nvPr/>
        </p:nvSpPr>
        <p:spPr>
          <a:xfrm>
            <a:off x="1891210" y="3498978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0B8D243-4649-9869-280F-2150F54261C3}"/>
              </a:ext>
            </a:extLst>
          </p:cNvPr>
          <p:cNvSpPr/>
          <p:nvPr/>
        </p:nvSpPr>
        <p:spPr>
          <a:xfrm>
            <a:off x="213870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89595A5-8080-A7B1-C32A-DAA7712C03CE}"/>
              </a:ext>
            </a:extLst>
          </p:cNvPr>
          <p:cNvSpPr/>
          <p:nvPr/>
        </p:nvSpPr>
        <p:spPr>
          <a:xfrm>
            <a:off x="2386204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6CBFBFBF-1087-0BCA-7CFE-FD6BE2839A35}"/>
              </a:ext>
            </a:extLst>
          </p:cNvPr>
          <p:cNvSpPr/>
          <p:nvPr/>
        </p:nvSpPr>
        <p:spPr>
          <a:xfrm>
            <a:off x="263114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1D8EF9C-20C9-7FE7-9258-09CC0063FFB6}"/>
              </a:ext>
            </a:extLst>
          </p:cNvPr>
          <p:cNvSpPr/>
          <p:nvPr/>
        </p:nvSpPr>
        <p:spPr>
          <a:xfrm>
            <a:off x="2876090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BBBCE733-BB4D-D8A9-EA08-5BCCCFF9E713}"/>
              </a:ext>
            </a:extLst>
          </p:cNvPr>
          <p:cNvSpPr/>
          <p:nvPr/>
        </p:nvSpPr>
        <p:spPr>
          <a:xfrm>
            <a:off x="312358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8E84382-57B9-D538-547D-832E3937B992}"/>
              </a:ext>
            </a:extLst>
          </p:cNvPr>
          <p:cNvSpPr/>
          <p:nvPr/>
        </p:nvSpPr>
        <p:spPr>
          <a:xfrm>
            <a:off x="3371084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14EB5AB0-D138-28B6-C5F1-7D45EE141005}"/>
              </a:ext>
            </a:extLst>
          </p:cNvPr>
          <p:cNvSpPr/>
          <p:nvPr/>
        </p:nvSpPr>
        <p:spPr>
          <a:xfrm>
            <a:off x="361602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A92DE69-0A37-58C0-16E9-B7337C49D01B}"/>
              </a:ext>
            </a:extLst>
          </p:cNvPr>
          <p:cNvSpPr/>
          <p:nvPr/>
        </p:nvSpPr>
        <p:spPr>
          <a:xfrm>
            <a:off x="1891210" y="5045735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F3DF26F-45FB-732D-D4C9-85CE2CB2369C}"/>
              </a:ext>
            </a:extLst>
          </p:cNvPr>
          <p:cNvSpPr/>
          <p:nvPr/>
        </p:nvSpPr>
        <p:spPr>
          <a:xfrm>
            <a:off x="213870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F0BE21D-21D1-C1E3-B9C7-2A90F0A1F00B}"/>
              </a:ext>
            </a:extLst>
          </p:cNvPr>
          <p:cNvSpPr/>
          <p:nvPr/>
        </p:nvSpPr>
        <p:spPr>
          <a:xfrm>
            <a:off x="2386204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83F11E73-9825-83AF-6F1C-D9B2D9CFC3FB}"/>
              </a:ext>
            </a:extLst>
          </p:cNvPr>
          <p:cNvSpPr/>
          <p:nvPr/>
        </p:nvSpPr>
        <p:spPr>
          <a:xfrm>
            <a:off x="263114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662E3E3-E7DD-2E08-EC40-95B94D0C3F26}"/>
              </a:ext>
            </a:extLst>
          </p:cNvPr>
          <p:cNvSpPr/>
          <p:nvPr/>
        </p:nvSpPr>
        <p:spPr>
          <a:xfrm>
            <a:off x="2876090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8BF48145-0671-0321-FEBF-C0C1D7A51590}"/>
              </a:ext>
            </a:extLst>
          </p:cNvPr>
          <p:cNvSpPr/>
          <p:nvPr/>
        </p:nvSpPr>
        <p:spPr>
          <a:xfrm>
            <a:off x="312358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DF8378A2-BDBB-99DE-01EF-BA37B53851D1}"/>
              </a:ext>
            </a:extLst>
          </p:cNvPr>
          <p:cNvSpPr/>
          <p:nvPr/>
        </p:nvSpPr>
        <p:spPr>
          <a:xfrm>
            <a:off x="3371084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946EBEDA-28A5-CE01-BF93-CAE2FAE4E2C4}"/>
              </a:ext>
            </a:extLst>
          </p:cNvPr>
          <p:cNvSpPr/>
          <p:nvPr/>
        </p:nvSpPr>
        <p:spPr>
          <a:xfrm>
            <a:off x="361602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9F5E2A3E-A113-B1D7-C206-CB475C7754C9}"/>
              </a:ext>
            </a:extLst>
          </p:cNvPr>
          <p:cNvSpPr/>
          <p:nvPr/>
        </p:nvSpPr>
        <p:spPr>
          <a:xfrm>
            <a:off x="3860970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09E369A-A366-A7EA-476C-39CEFF7FE2E5}"/>
              </a:ext>
            </a:extLst>
          </p:cNvPr>
          <p:cNvSpPr/>
          <p:nvPr/>
        </p:nvSpPr>
        <p:spPr>
          <a:xfrm>
            <a:off x="4108467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44BF8188-E78D-B6A7-9326-0C040DE182EF}"/>
              </a:ext>
            </a:extLst>
          </p:cNvPr>
          <p:cNvSpPr/>
          <p:nvPr/>
        </p:nvSpPr>
        <p:spPr>
          <a:xfrm>
            <a:off x="4355964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69BDA9AB-FA23-D311-22EF-CA0149E4BA48}"/>
              </a:ext>
            </a:extLst>
          </p:cNvPr>
          <p:cNvSpPr/>
          <p:nvPr/>
        </p:nvSpPr>
        <p:spPr>
          <a:xfrm>
            <a:off x="4600907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C33F404-5A30-8359-6654-A9E1131C99CB}"/>
              </a:ext>
            </a:extLst>
          </p:cNvPr>
          <p:cNvSpPr/>
          <p:nvPr/>
        </p:nvSpPr>
        <p:spPr>
          <a:xfrm>
            <a:off x="4845850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48BA0626-1DD8-B694-593F-16498CC518CE}"/>
              </a:ext>
            </a:extLst>
          </p:cNvPr>
          <p:cNvSpPr/>
          <p:nvPr/>
        </p:nvSpPr>
        <p:spPr>
          <a:xfrm>
            <a:off x="5093347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580CA74-E773-844A-D506-873E66431767}"/>
              </a:ext>
            </a:extLst>
          </p:cNvPr>
          <p:cNvSpPr/>
          <p:nvPr/>
        </p:nvSpPr>
        <p:spPr>
          <a:xfrm>
            <a:off x="5340844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4C539CD-8F63-56C6-2794-F0FECC983BC3}"/>
              </a:ext>
            </a:extLst>
          </p:cNvPr>
          <p:cNvSpPr/>
          <p:nvPr/>
        </p:nvSpPr>
        <p:spPr>
          <a:xfrm>
            <a:off x="5585787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D46A2851-262B-B88D-1082-A534985E59FB}"/>
              </a:ext>
            </a:extLst>
          </p:cNvPr>
          <p:cNvSpPr/>
          <p:nvPr/>
        </p:nvSpPr>
        <p:spPr>
          <a:xfrm>
            <a:off x="1891210" y="5797264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A274AB70-7792-2376-A5AE-3454348E3992}"/>
              </a:ext>
            </a:extLst>
          </p:cNvPr>
          <p:cNvSpPr/>
          <p:nvPr/>
        </p:nvSpPr>
        <p:spPr>
          <a:xfrm>
            <a:off x="213870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B6D75E74-16F6-9E59-5BEC-39CB51905D8E}"/>
              </a:ext>
            </a:extLst>
          </p:cNvPr>
          <p:cNvSpPr/>
          <p:nvPr/>
        </p:nvSpPr>
        <p:spPr>
          <a:xfrm>
            <a:off x="2386204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01BB166-5C17-7528-91A0-635C0F3D233E}"/>
              </a:ext>
            </a:extLst>
          </p:cNvPr>
          <p:cNvSpPr/>
          <p:nvPr/>
        </p:nvSpPr>
        <p:spPr>
          <a:xfrm>
            <a:off x="263114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245504C9-CF8B-18F6-0E51-0D5E0E22869E}"/>
              </a:ext>
            </a:extLst>
          </p:cNvPr>
          <p:cNvSpPr/>
          <p:nvPr/>
        </p:nvSpPr>
        <p:spPr>
          <a:xfrm>
            <a:off x="2876090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2932EA66-1DE2-9FC1-4B99-96CA13AB2D78}"/>
              </a:ext>
            </a:extLst>
          </p:cNvPr>
          <p:cNvSpPr/>
          <p:nvPr/>
        </p:nvSpPr>
        <p:spPr>
          <a:xfrm>
            <a:off x="312358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C3D896F-D1CA-90D6-38F3-815CCF81C702}"/>
              </a:ext>
            </a:extLst>
          </p:cNvPr>
          <p:cNvSpPr/>
          <p:nvPr/>
        </p:nvSpPr>
        <p:spPr>
          <a:xfrm>
            <a:off x="3371084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7DA82E00-3686-99B8-4C17-2FF725B4D458}"/>
              </a:ext>
            </a:extLst>
          </p:cNvPr>
          <p:cNvSpPr/>
          <p:nvPr/>
        </p:nvSpPr>
        <p:spPr>
          <a:xfrm>
            <a:off x="361602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51A2B7FE-7AE7-4BEB-2EEA-51BB95383969}"/>
              </a:ext>
            </a:extLst>
          </p:cNvPr>
          <p:cNvSpPr/>
          <p:nvPr/>
        </p:nvSpPr>
        <p:spPr>
          <a:xfrm>
            <a:off x="3860970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BDCA6C9A-9280-D5FE-4C77-03C7B091E351}"/>
              </a:ext>
            </a:extLst>
          </p:cNvPr>
          <p:cNvSpPr/>
          <p:nvPr/>
        </p:nvSpPr>
        <p:spPr>
          <a:xfrm>
            <a:off x="4108467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1084404-A853-3C98-DEE3-1A52EE057FEC}"/>
              </a:ext>
            </a:extLst>
          </p:cNvPr>
          <p:cNvSpPr/>
          <p:nvPr/>
        </p:nvSpPr>
        <p:spPr>
          <a:xfrm>
            <a:off x="4355964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2FFA6B85-79A3-73E9-D132-3431068FD7B7}"/>
              </a:ext>
            </a:extLst>
          </p:cNvPr>
          <p:cNvSpPr/>
          <p:nvPr/>
        </p:nvSpPr>
        <p:spPr>
          <a:xfrm>
            <a:off x="4600907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A31E458-5D25-BE89-31D6-CD2D7AC54FD0}"/>
              </a:ext>
            </a:extLst>
          </p:cNvPr>
          <p:cNvSpPr/>
          <p:nvPr/>
        </p:nvSpPr>
        <p:spPr>
          <a:xfrm>
            <a:off x="4845850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045AAD55-404F-5806-EE20-F59EA32C9191}"/>
              </a:ext>
            </a:extLst>
          </p:cNvPr>
          <p:cNvSpPr/>
          <p:nvPr/>
        </p:nvSpPr>
        <p:spPr>
          <a:xfrm>
            <a:off x="5093347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786C4B34-EC74-5808-AD43-3AEDEC6FC12F}"/>
              </a:ext>
            </a:extLst>
          </p:cNvPr>
          <p:cNvSpPr/>
          <p:nvPr/>
        </p:nvSpPr>
        <p:spPr>
          <a:xfrm>
            <a:off x="5340844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07ADB78B-D094-C92F-D5B2-D6EAB4FEC15B}"/>
              </a:ext>
            </a:extLst>
          </p:cNvPr>
          <p:cNvSpPr/>
          <p:nvPr/>
        </p:nvSpPr>
        <p:spPr>
          <a:xfrm>
            <a:off x="5585787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018FF999-C650-D1E1-E047-7C4FAA117308}"/>
              </a:ext>
            </a:extLst>
          </p:cNvPr>
          <p:cNvSpPr/>
          <p:nvPr/>
        </p:nvSpPr>
        <p:spPr>
          <a:xfrm>
            <a:off x="5849539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46B2F6FD-8A28-D9B2-6B96-3EEFB7BC70C4}"/>
              </a:ext>
            </a:extLst>
          </p:cNvPr>
          <p:cNvSpPr/>
          <p:nvPr/>
        </p:nvSpPr>
        <p:spPr>
          <a:xfrm>
            <a:off x="609703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CA144E7-16D7-E464-CF3C-C07C22B03029}"/>
              </a:ext>
            </a:extLst>
          </p:cNvPr>
          <p:cNvSpPr/>
          <p:nvPr/>
        </p:nvSpPr>
        <p:spPr>
          <a:xfrm>
            <a:off x="6344533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FAC7136A-9568-02DC-2C11-1821C07414E4}"/>
              </a:ext>
            </a:extLst>
          </p:cNvPr>
          <p:cNvSpPr/>
          <p:nvPr/>
        </p:nvSpPr>
        <p:spPr>
          <a:xfrm>
            <a:off x="658947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D825D9B6-61EC-D624-CC6B-5DC2E4A40300}"/>
              </a:ext>
            </a:extLst>
          </p:cNvPr>
          <p:cNvSpPr/>
          <p:nvPr/>
        </p:nvSpPr>
        <p:spPr>
          <a:xfrm>
            <a:off x="6834419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C4816C3A-9449-FE5E-4DA4-FEE3AF82BE1D}"/>
              </a:ext>
            </a:extLst>
          </p:cNvPr>
          <p:cNvSpPr/>
          <p:nvPr/>
        </p:nvSpPr>
        <p:spPr>
          <a:xfrm>
            <a:off x="708191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D5D9491-C00B-09C5-30A1-C9B33279037E}"/>
              </a:ext>
            </a:extLst>
          </p:cNvPr>
          <p:cNvSpPr/>
          <p:nvPr/>
        </p:nvSpPr>
        <p:spPr>
          <a:xfrm>
            <a:off x="7329413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7B1558FB-8D9F-C9E5-1962-5055FB63D7E3}"/>
              </a:ext>
            </a:extLst>
          </p:cNvPr>
          <p:cNvSpPr/>
          <p:nvPr/>
        </p:nvSpPr>
        <p:spPr>
          <a:xfrm>
            <a:off x="757435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E1C7453C-29FF-BF4B-DF3B-66A0AD3A63E8}"/>
              </a:ext>
            </a:extLst>
          </p:cNvPr>
          <p:cNvSpPr/>
          <p:nvPr/>
        </p:nvSpPr>
        <p:spPr>
          <a:xfrm>
            <a:off x="7819299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0ACC385F-B927-F60A-F557-024313C7768A}"/>
              </a:ext>
            </a:extLst>
          </p:cNvPr>
          <p:cNvSpPr/>
          <p:nvPr/>
        </p:nvSpPr>
        <p:spPr>
          <a:xfrm>
            <a:off x="806679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F16F127-56AE-849C-E840-899B25712AB4}"/>
              </a:ext>
            </a:extLst>
          </p:cNvPr>
          <p:cNvSpPr/>
          <p:nvPr/>
        </p:nvSpPr>
        <p:spPr>
          <a:xfrm>
            <a:off x="8314293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F0F8DDB4-68CA-93FC-AB36-D523879AD9E9}"/>
              </a:ext>
            </a:extLst>
          </p:cNvPr>
          <p:cNvSpPr/>
          <p:nvPr/>
        </p:nvSpPr>
        <p:spPr>
          <a:xfrm>
            <a:off x="855923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F2357269-7484-062F-D44F-F1F9FE984FF6}"/>
              </a:ext>
            </a:extLst>
          </p:cNvPr>
          <p:cNvSpPr/>
          <p:nvPr/>
        </p:nvSpPr>
        <p:spPr>
          <a:xfrm>
            <a:off x="8804179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399B9DC4-D979-458B-9459-0E173A8EBC58}"/>
              </a:ext>
            </a:extLst>
          </p:cNvPr>
          <p:cNvSpPr/>
          <p:nvPr/>
        </p:nvSpPr>
        <p:spPr>
          <a:xfrm>
            <a:off x="905167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C5C16247-2F37-20F3-D4C0-C4EC7FF40771}"/>
              </a:ext>
            </a:extLst>
          </p:cNvPr>
          <p:cNvSpPr/>
          <p:nvPr/>
        </p:nvSpPr>
        <p:spPr>
          <a:xfrm>
            <a:off x="9299173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27DE29E1-E4E7-00CC-8D28-015B2719FBAF}"/>
              </a:ext>
            </a:extLst>
          </p:cNvPr>
          <p:cNvSpPr/>
          <p:nvPr/>
        </p:nvSpPr>
        <p:spPr>
          <a:xfrm>
            <a:off x="954411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57BA2C16-877E-F5D2-7911-02E4A3BCBBC8}"/>
              </a:ext>
            </a:extLst>
          </p:cNvPr>
          <p:cNvSpPr txBox="1"/>
          <p:nvPr/>
        </p:nvSpPr>
        <p:spPr>
          <a:xfrm>
            <a:off x="814918" y="2849481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</a:t>
            </a:r>
            <a:r>
              <a:rPr lang="en-US" sz="2100" kern="12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nt4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74F20CE3-3299-C7AF-D756-239030B9BD75}"/>
              </a:ext>
            </a:extLst>
          </p:cNvPr>
          <p:cNvSpPr txBox="1"/>
          <p:nvPr/>
        </p:nvSpPr>
        <p:spPr>
          <a:xfrm>
            <a:off x="787455" y="3539903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</a:t>
            </a:r>
            <a:r>
              <a:rPr lang="en-US" sz="2100" kern="12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nt8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F4CE5196-FCB7-C8AC-4C14-9A57AACD7C3D}"/>
              </a:ext>
            </a:extLst>
          </p:cNvPr>
          <p:cNvSpPr txBox="1"/>
          <p:nvPr/>
        </p:nvSpPr>
        <p:spPr>
          <a:xfrm>
            <a:off x="786197" y="5080310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fp16</a:t>
            </a:r>
            <a:endParaRPr lang="en-US" sz="2100" kern="1200" dirty="0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790AB7E9-6C03-A318-8F0C-39A826EE9B11}"/>
              </a:ext>
            </a:extLst>
          </p:cNvPr>
          <p:cNvSpPr txBox="1"/>
          <p:nvPr/>
        </p:nvSpPr>
        <p:spPr>
          <a:xfrm>
            <a:off x="786198" y="5843699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fp32</a:t>
            </a:r>
            <a:endParaRPr lang="en-US" sz="2100" kern="1200" dirty="0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75112290-2242-C310-5619-1982E10193C6}"/>
              </a:ext>
            </a:extLst>
          </p:cNvPr>
          <p:cNvSpPr/>
          <p:nvPr/>
        </p:nvSpPr>
        <p:spPr>
          <a:xfrm>
            <a:off x="9989435" y="286241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5" name="Content Placeholder 2">
            <a:extLst>
              <a:ext uri="{FF2B5EF4-FFF2-40B4-BE49-F238E27FC236}">
                <a16:creationId xmlns:a16="http://schemas.microsoft.com/office/drawing/2014/main" id="{901CB29E-D430-E9AB-19B0-49502CA1E87D}"/>
              </a:ext>
            </a:extLst>
          </p:cNvPr>
          <p:cNvSpPr txBox="1">
            <a:spLocks/>
          </p:cNvSpPr>
          <p:nvPr/>
        </p:nvSpPr>
        <p:spPr>
          <a:xfrm>
            <a:off x="9891325" y="286241"/>
            <a:ext cx="1456255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Sign bits 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9B0EE823-0788-282A-04BE-701E91765F85}"/>
              </a:ext>
            </a:extLst>
          </p:cNvPr>
          <p:cNvSpPr/>
          <p:nvPr/>
        </p:nvSpPr>
        <p:spPr>
          <a:xfrm>
            <a:off x="9989435" y="1284223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0" name="Content Placeholder 2">
            <a:extLst>
              <a:ext uri="{FF2B5EF4-FFF2-40B4-BE49-F238E27FC236}">
                <a16:creationId xmlns:a16="http://schemas.microsoft.com/office/drawing/2014/main" id="{060990AE-B41D-E735-0374-C362DC812774}"/>
              </a:ext>
            </a:extLst>
          </p:cNvPr>
          <p:cNvSpPr txBox="1">
            <a:spLocks/>
          </p:cNvSpPr>
          <p:nvPr/>
        </p:nvSpPr>
        <p:spPr>
          <a:xfrm>
            <a:off x="9882070" y="1284223"/>
            <a:ext cx="2080656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Exponent bits 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B65B2C9E-D3FD-10CB-8734-23A2BB442D87}"/>
              </a:ext>
            </a:extLst>
          </p:cNvPr>
          <p:cNvSpPr/>
          <p:nvPr/>
        </p:nvSpPr>
        <p:spPr>
          <a:xfrm>
            <a:off x="9989435" y="1809341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2" name="Content Placeholder 2">
            <a:extLst>
              <a:ext uri="{FF2B5EF4-FFF2-40B4-BE49-F238E27FC236}">
                <a16:creationId xmlns:a16="http://schemas.microsoft.com/office/drawing/2014/main" id="{61783503-6CE1-C730-EC90-63AE6D845C87}"/>
              </a:ext>
            </a:extLst>
          </p:cNvPr>
          <p:cNvSpPr txBox="1">
            <a:spLocks/>
          </p:cNvSpPr>
          <p:nvPr/>
        </p:nvSpPr>
        <p:spPr>
          <a:xfrm>
            <a:off x="9882070" y="1829357"/>
            <a:ext cx="2324875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Mantissa bits 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2E87E563-F43D-5A07-1A01-81267BC3074F}"/>
              </a:ext>
            </a:extLst>
          </p:cNvPr>
          <p:cNvSpPr/>
          <p:nvPr/>
        </p:nvSpPr>
        <p:spPr>
          <a:xfrm>
            <a:off x="9989435" y="779122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ontent Placeholder 2">
            <a:extLst>
              <a:ext uri="{FF2B5EF4-FFF2-40B4-BE49-F238E27FC236}">
                <a16:creationId xmlns:a16="http://schemas.microsoft.com/office/drawing/2014/main" id="{5E82BC40-40AE-B5A2-7B70-99046AF271F6}"/>
              </a:ext>
            </a:extLst>
          </p:cNvPr>
          <p:cNvSpPr txBox="1">
            <a:spLocks/>
          </p:cNvSpPr>
          <p:nvPr/>
        </p:nvSpPr>
        <p:spPr>
          <a:xfrm>
            <a:off x="9882070" y="779161"/>
            <a:ext cx="1657610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Value bits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450AC639-05B4-416A-31EA-C3C8E6354CD1}"/>
                  </a:ext>
                </a:extLst>
              </p:cNvPr>
              <p:cNvSpPr txBox="1"/>
              <p:nvPr/>
            </p:nvSpPr>
            <p:spPr>
              <a:xfrm>
                <a:off x="6637819" y="3858978"/>
                <a:ext cx="4767984" cy="17740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en-GB" sz="2100" dirty="0">
                    <a:solidFill>
                      <a:schemeClr val="tx2"/>
                    </a:solidFill>
                    <a:latin typeface="+mj-lt"/>
                    <a:ea typeface="+mn-ea"/>
                  </a:rPr>
                  <a:t> 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𝑓𝑝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𝑠𝑖𝑔𝑛</m:t>
                          </m:r>
                        </m:sup>
                      </m:sSup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lang="en-GB" sz="2100" b="0" i="1" kern="1200" dirty="0" err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𝑀𝑎𝑛𝑡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p>
                        <m:sSupPr>
                          <m:ctrlP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e>
                        <m:sup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𝐸𝑥𝑝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𝑏𝑖𝑎𝑠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100" dirty="0">
                              <a:solidFill>
                                <a:schemeClr val="tx2"/>
                              </a:solidFill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450AC639-05B4-416A-31EA-C3C8E6354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7819" y="3858978"/>
                <a:ext cx="4767984" cy="17740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73472B9E-3409-1B73-E29F-B8B848F97B4A}"/>
                  </a:ext>
                </a:extLst>
              </p:cNvPr>
              <p:cNvSpPr txBox="1"/>
              <p:nvPr/>
            </p:nvSpPr>
            <p:spPr>
              <a:xfrm>
                <a:off x="6667684" y="3413426"/>
                <a:ext cx="4767984" cy="17714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en-GB" sz="2100" dirty="0">
                    <a:solidFill>
                      <a:schemeClr val="tx2"/>
                    </a:solidFill>
                    <a:latin typeface="+mj-lt"/>
                    <a:ea typeface="+mn-ea"/>
                  </a:rPr>
                  <a:t> 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𝑖𝑛𝑡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𝑠𝑖𝑔𝑛</m:t>
                          </m:r>
                        </m:sup>
                      </m:sSup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𝑉𝑎𝑙𝑢𝑒</m:t>
                      </m:r>
                    </m:oMath>
                  </m:oMathPara>
                </a14:m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73472B9E-3409-1B73-E29F-B8B848F97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684" y="3413426"/>
                <a:ext cx="4767984" cy="17714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1C7B49C-016C-46BA-DB65-5B40C41EBD1C}"/>
              </a:ext>
            </a:extLst>
          </p:cNvPr>
          <p:cNvSpPr/>
          <p:nvPr/>
        </p:nvSpPr>
        <p:spPr>
          <a:xfrm>
            <a:off x="1891210" y="4299150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50B827-98FA-52F4-3114-0974C51781B2}"/>
              </a:ext>
            </a:extLst>
          </p:cNvPr>
          <p:cNvSpPr/>
          <p:nvPr/>
        </p:nvSpPr>
        <p:spPr>
          <a:xfrm>
            <a:off x="2138707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2D34F5-46ED-C7AF-FFF3-02B60142AEC1}"/>
              </a:ext>
            </a:extLst>
          </p:cNvPr>
          <p:cNvSpPr/>
          <p:nvPr/>
        </p:nvSpPr>
        <p:spPr>
          <a:xfrm>
            <a:off x="2386204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1DABDC-5C73-B7AD-5312-6F4EE381E3DA}"/>
              </a:ext>
            </a:extLst>
          </p:cNvPr>
          <p:cNvSpPr/>
          <p:nvPr/>
        </p:nvSpPr>
        <p:spPr>
          <a:xfrm>
            <a:off x="2631147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0C5713-40F1-2400-6BF1-747BE4CBD5C2}"/>
              </a:ext>
            </a:extLst>
          </p:cNvPr>
          <p:cNvSpPr/>
          <p:nvPr/>
        </p:nvSpPr>
        <p:spPr>
          <a:xfrm>
            <a:off x="2876090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681515-233D-3674-EECB-B5E612AC2327}"/>
              </a:ext>
            </a:extLst>
          </p:cNvPr>
          <p:cNvSpPr/>
          <p:nvPr/>
        </p:nvSpPr>
        <p:spPr>
          <a:xfrm>
            <a:off x="3123587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1F5315-69B0-0721-50A1-BACD3891E7B8}"/>
              </a:ext>
            </a:extLst>
          </p:cNvPr>
          <p:cNvSpPr/>
          <p:nvPr/>
        </p:nvSpPr>
        <p:spPr>
          <a:xfrm>
            <a:off x="3371084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DA8C9D-B173-E00F-4DC5-FACA79ACBCBA}"/>
              </a:ext>
            </a:extLst>
          </p:cNvPr>
          <p:cNvSpPr/>
          <p:nvPr/>
        </p:nvSpPr>
        <p:spPr>
          <a:xfrm>
            <a:off x="3616027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39E1E0-F9F1-017D-063F-78C3D6A6BD8C}"/>
              </a:ext>
            </a:extLst>
          </p:cNvPr>
          <p:cNvSpPr/>
          <p:nvPr/>
        </p:nvSpPr>
        <p:spPr>
          <a:xfrm>
            <a:off x="3860970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96FC08-F550-894C-C6C8-54C8E4F784E5}"/>
              </a:ext>
            </a:extLst>
          </p:cNvPr>
          <p:cNvSpPr/>
          <p:nvPr/>
        </p:nvSpPr>
        <p:spPr>
          <a:xfrm>
            <a:off x="4108467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A6FE84-4407-E52E-5C01-23D32DB8A026}"/>
              </a:ext>
            </a:extLst>
          </p:cNvPr>
          <p:cNvSpPr/>
          <p:nvPr/>
        </p:nvSpPr>
        <p:spPr>
          <a:xfrm>
            <a:off x="4355964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846931-B592-BCB3-927F-C96B0206730A}"/>
              </a:ext>
            </a:extLst>
          </p:cNvPr>
          <p:cNvSpPr/>
          <p:nvPr/>
        </p:nvSpPr>
        <p:spPr>
          <a:xfrm>
            <a:off x="4600907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BF16FB-EC09-76CC-D6FE-38E84DCD7DF5}"/>
              </a:ext>
            </a:extLst>
          </p:cNvPr>
          <p:cNvSpPr/>
          <p:nvPr/>
        </p:nvSpPr>
        <p:spPr>
          <a:xfrm>
            <a:off x="4845850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8F6D53-1807-A438-EE7C-4F90E0DF6F68}"/>
              </a:ext>
            </a:extLst>
          </p:cNvPr>
          <p:cNvSpPr/>
          <p:nvPr/>
        </p:nvSpPr>
        <p:spPr>
          <a:xfrm>
            <a:off x="5093347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C06E78-32C7-2653-7641-DB5C598B53A3}"/>
              </a:ext>
            </a:extLst>
          </p:cNvPr>
          <p:cNvSpPr/>
          <p:nvPr/>
        </p:nvSpPr>
        <p:spPr>
          <a:xfrm>
            <a:off x="5340844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DD7DFD-294C-2569-FE75-93DDD9D650DF}"/>
              </a:ext>
            </a:extLst>
          </p:cNvPr>
          <p:cNvSpPr/>
          <p:nvPr/>
        </p:nvSpPr>
        <p:spPr>
          <a:xfrm>
            <a:off x="5585787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B14228-A8C5-78EE-649D-61AE7C393CC0}"/>
              </a:ext>
            </a:extLst>
          </p:cNvPr>
          <p:cNvSpPr txBox="1"/>
          <p:nvPr/>
        </p:nvSpPr>
        <p:spPr>
          <a:xfrm>
            <a:off x="785735" y="4337867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bf16</a:t>
            </a:r>
            <a:endParaRPr lang="en-US" sz="2100" kern="1200" dirty="0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424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BD48F-1B66-BCA6-0AA8-69FCEDCDA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69F3789-31CE-E7FC-63E2-8EBB42B117FC}"/>
              </a:ext>
            </a:extLst>
          </p:cNvPr>
          <p:cNvSpPr/>
          <p:nvPr/>
        </p:nvSpPr>
        <p:spPr>
          <a:xfrm>
            <a:off x="479425" y="3821980"/>
            <a:ext cx="2951545" cy="259272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50F76D-5623-AF3E-F578-16C80FCBF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to Mitigate Memory Constraints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AC518-F2CC-EF65-8E8C-A708560DE433}"/>
              </a:ext>
            </a:extLst>
          </p:cNvPr>
          <p:cNvSpPr txBox="1">
            <a:spLocks/>
          </p:cNvSpPr>
          <p:nvPr/>
        </p:nvSpPr>
        <p:spPr>
          <a:xfrm>
            <a:off x="215159" y="803630"/>
            <a:ext cx="11761681" cy="49248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80415" lvl="2" indent="0">
              <a:buNone/>
            </a:pPr>
            <a:endParaRPr lang="en-GB" altLang="en-US" dirty="0"/>
          </a:p>
          <a:p>
            <a:pPr lvl="1"/>
            <a:r>
              <a:rPr lang="en-GB" altLang="en-US" b="1" dirty="0"/>
              <a:t>Knowledge Distillation </a:t>
            </a:r>
          </a:p>
          <a:p>
            <a:pPr lvl="2"/>
            <a:r>
              <a:rPr lang="en-GB" altLang="en-US" dirty="0"/>
              <a:t> </a:t>
            </a:r>
            <a:r>
              <a:rPr lang="en-GB" dirty="0"/>
              <a:t>Compresses a </a:t>
            </a:r>
            <a:r>
              <a:rPr lang="en-GB" b="1" dirty="0"/>
              <a:t>large model</a:t>
            </a:r>
            <a:r>
              <a:rPr lang="en-GB" dirty="0"/>
              <a:t> into a </a:t>
            </a:r>
            <a:r>
              <a:rPr lang="en-GB" b="1" dirty="0"/>
              <a:t>smaller, efficient model.</a:t>
            </a:r>
          </a:p>
          <a:p>
            <a:pPr lvl="2"/>
            <a:r>
              <a:rPr lang="en-GB" altLang="en-US" dirty="0"/>
              <a:t> </a:t>
            </a:r>
            <a:r>
              <a:rPr lang="en-GB" dirty="0"/>
              <a:t>A </a:t>
            </a:r>
            <a:r>
              <a:rPr lang="en-GB" b="1" dirty="0"/>
              <a:t>teacher model</a:t>
            </a:r>
            <a:r>
              <a:rPr lang="en-GB" dirty="0"/>
              <a:t> supervises a </a:t>
            </a:r>
            <a:r>
              <a:rPr lang="en-GB" b="1" dirty="0"/>
              <a:t>student model</a:t>
            </a:r>
            <a:r>
              <a:rPr lang="en-GB" dirty="0"/>
              <a:t>, transferring knowledge.</a:t>
            </a:r>
          </a:p>
          <a:p>
            <a:pPr lvl="2"/>
            <a:r>
              <a:rPr lang="en-GB" dirty="0"/>
              <a:t>Types of Knowledge</a:t>
            </a:r>
          </a:p>
          <a:p>
            <a:pPr lvl="3"/>
            <a:r>
              <a:rPr lang="en-GB" dirty="0"/>
              <a:t>Feature Based Knowledge </a:t>
            </a:r>
          </a:p>
          <a:p>
            <a:pPr lvl="3"/>
            <a:r>
              <a:rPr lang="en-GB" dirty="0"/>
              <a:t>Logit Based Knowledge </a:t>
            </a:r>
          </a:p>
          <a:p>
            <a:pPr lvl="3"/>
            <a:r>
              <a:rPr lang="en-GB" dirty="0"/>
              <a:t>Relation Based Knowledge</a:t>
            </a:r>
          </a:p>
          <a:p>
            <a:pPr lvl="2"/>
            <a:r>
              <a:rPr lang="en-GB" altLang="en-US" dirty="0"/>
              <a:t> </a:t>
            </a:r>
            <a:r>
              <a:rPr lang="en-GB" b="1" dirty="0"/>
              <a:t>Benefits:</a:t>
            </a:r>
            <a:r>
              <a:rPr lang="en-GB" dirty="0"/>
              <a:t> Reduces parameter count → </a:t>
            </a:r>
            <a:r>
              <a:rPr lang="en-GB" b="1" dirty="0"/>
              <a:t>lower memory and compute cost.</a:t>
            </a:r>
          </a:p>
          <a:p>
            <a:pPr marL="780415" lvl="2" indent="0">
              <a:buNone/>
            </a:pPr>
            <a:endParaRPr lang="en-GB" altLang="en-US" dirty="0"/>
          </a:p>
        </p:txBody>
      </p:sp>
      <p:sp>
        <p:nvSpPr>
          <p:cNvPr id="4" name="Trapezium 3">
            <a:extLst>
              <a:ext uri="{FF2B5EF4-FFF2-40B4-BE49-F238E27FC236}">
                <a16:creationId xmlns:a16="http://schemas.microsoft.com/office/drawing/2014/main" id="{96E0241B-C335-E83B-4D4D-3D8B84307A17}"/>
              </a:ext>
            </a:extLst>
          </p:cNvPr>
          <p:cNvSpPr/>
          <p:nvPr/>
        </p:nvSpPr>
        <p:spPr>
          <a:xfrm rot="5400000">
            <a:off x="5597029" y="2599608"/>
            <a:ext cx="1383176" cy="3348691"/>
          </a:xfrm>
          <a:prstGeom prst="trapezoi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apezium 4">
            <a:extLst>
              <a:ext uri="{FF2B5EF4-FFF2-40B4-BE49-F238E27FC236}">
                <a16:creationId xmlns:a16="http://schemas.microsoft.com/office/drawing/2014/main" id="{0963CD6C-A9E6-678C-5315-DE9404E36674}"/>
              </a:ext>
            </a:extLst>
          </p:cNvPr>
          <p:cNvSpPr/>
          <p:nvPr/>
        </p:nvSpPr>
        <p:spPr>
          <a:xfrm rot="5400000">
            <a:off x="5088709" y="5088222"/>
            <a:ext cx="1057152" cy="2006028"/>
          </a:xfrm>
          <a:prstGeom prst="trapezoi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Cat jumping in the grass">
            <a:extLst>
              <a:ext uri="{FF2B5EF4-FFF2-40B4-BE49-F238E27FC236}">
                <a16:creationId xmlns:a16="http://schemas.microsoft.com/office/drawing/2014/main" id="{781DA2C7-E47A-FE3D-DDB9-1B7B459E3B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0616" y="5350114"/>
            <a:ext cx="1313727" cy="875818"/>
          </a:xfrm>
          <a:prstGeom prst="rect">
            <a:avLst/>
          </a:prstGeom>
        </p:spPr>
      </p:pic>
      <p:pic>
        <p:nvPicPr>
          <p:cNvPr id="9" name="Graphic 8" descr="Voice outline">
            <a:extLst>
              <a:ext uri="{FF2B5EF4-FFF2-40B4-BE49-F238E27FC236}">
                <a16:creationId xmlns:a16="http://schemas.microsoft.com/office/drawing/2014/main" id="{D6B9EBD4-F13D-1DD6-AF4F-9F488D6AE4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2182" y="4995270"/>
            <a:ext cx="997227" cy="9972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2F9710-F4F9-3DEC-1ACB-4852B00148A6}"/>
              </a:ext>
            </a:extLst>
          </p:cNvPr>
          <p:cNvSpPr txBox="1"/>
          <p:nvPr/>
        </p:nvSpPr>
        <p:spPr>
          <a:xfrm>
            <a:off x="600560" y="4117776"/>
            <a:ext cx="2573783" cy="5816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Text, Audio or Image 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9839476-3125-9D44-7C8E-E0885249F96B}"/>
                  </a:ext>
                </a:extLst>
              </p:cNvPr>
              <p:cNvSpPr/>
              <p:nvPr/>
            </p:nvSpPr>
            <p:spPr>
              <a:xfrm>
                <a:off x="8274054" y="4901418"/>
                <a:ext cx="2231732" cy="88660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9839476-3125-9D44-7C8E-E0885249F9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4054" y="4901418"/>
                <a:ext cx="2231732" cy="886605"/>
              </a:xfrm>
              <a:prstGeom prst="rect">
                <a:avLst/>
              </a:prstGeom>
              <a:blipFill>
                <a:blip r:embed="rId10"/>
                <a:stretch>
                  <a:fillRect l="-1130" t="-90141" b="-1464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69F2FEEB-9828-6A60-6A2B-2BFA7B5FDC35}"/>
              </a:ext>
            </a:extLst>
          </p:cNvPr>
          <p:cNvCxnSpPr>
            <a:cxnSpLocks/>
            <a:stCxn id="4" idx="0"/>
            <a:endCxn id="13" idx="0"/>
          </p:cNvCxnSpPr>
          <p:nvPr/>
        </p:nvCxnSpPr>
        <p:spPr>
          <a:xfrm>
            <a:off x="7962963" y="4273954"/>
            <a:ext cx="1426957" cy="627464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CA540435-0DEF-EC35-439F-41634FB82040}"/>
              </a:ext>
            </a:extLst>
          </p:cNvPr>
          <p:cNvCxnSpPr>
            <a:stCxn id="5" idx="0"/>
            <a:endCxn id="13" idx="2"/>
          </p:cNvCxnSpPr>
          <p:nvPr/>
        </p:nvCxnSpPr>
        <p:spPr>
          <a:xfrm flipV="1">
            <a:off x="6620299" y="5788023"/>
            <a:ext cx="2769621" cy="303213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810A3590-B0EB-2642-F228-AC4370640725}"/>
              </a:ext>
            </a:extLst>
          </p:cNvPr>
          <p:cNvCxnSpPr>
            <a:stCxn id="10" idx="3"/>
          </p:cNvCxnSpPr>
          <p:nvPr/>
        </p:nvCxnSpPr>
        <p:spPr>
          <a:xfrm flipV="1">
            <a:off x="3430970" y="4273953"/>
            <a:ext cx="1183301" cy="844392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F484119E-59E4-F592-612A-64EE0942ACF0}"/>
              </a:ext>
            </a:extLst>
          </p:cNvPr>
          <p:cNvCxnSpPr>
            <a:endCxn id="5" idx="2"/>
          </p:cNvCxnSpPr>
          <p:nvPr/>
        </p:nvCxnSpPr>
        <p:spPr>
          <a:xfrm rot="16200000" flipH="1">
            <a:off x="3831999" y="5308964"/>
            <a:ext cx="972892" cy="591651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2382D41-103B-4F3D-1F24-F8AD5047CE22}"/>
              </a:ext>
            </a:extLst>
          </p:cNvPr>
          <p:cNvSpPr txBox="1"/>
          <p:nvPr/>
        </p:nvSpPr>
        <p:spPr>
          <a:xfrm>
            <a:off x="5508041" y="4128528"/>
            <a:ext cx="2095018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Teacher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E7DEED-EDE0-3CFE-6FE5-905E0246FEAF}"/>
              </a:ext>
            </a:extLst>
          </p:cNvPr>
          <p:cNvSpPr txBox="1"/>
          <p:nvPr/>
        </p:nvSpPr>
        <p:spPr>
          <a:xfrm>
            <a:off x="5241108" y="5940375"/>
            <a:ext cx="2095018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Student</a:t>
            </a:r>
            <a:endParaRPr lang="en-US" sz="21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4132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4E582-5169-369E-251C-0608A6684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81156-8FDA-F00E-52C3-5BDFC36E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to Mitigate Memory Constraints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0EF64-C6C8-AAF0-9CE1-56D827972ABE}"/>
              </a:ext>
            </a:extLst>
          </p:cNvPr>
          <p:cNvSpPr txBox="1">
            <a:spLocks/>
          </p:cNvSpPr>
          <p:nvPr/>
        </p:nvSpPr>
        <p:spPr>
          <a:xfrm>
            <a:off x="0" y="803630"/>
            <a:ext cx="9993313" cy="26253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80415" lvl="2" indent="0">
              <a:buNone/>
            </a:pPr>
            <a:endParaRPr lang="en-GB" altLang="en-US" dirty="0"/>
          </a:p>
          <a:p>
            <a:pPr lvl="1"/>
            <a:r>
              <a:rPr lang="en-GB" altLang="en-US" b="1" dirty="0"/>
              <a:t>Pruning</a:t>
            </a:r>
            <a:r>
              <a:rPr lang="en-GB" altLang="en-US" dirty="0"/>
              <a:t> </a:t>
            </a:r>
          </a:p>
          <a:p>
            <a:pPr lvl="2"/>
            <a:r>
              <a:rPr lang="en-GB" altLang="en-US" dirty="0"/>
              <a:t> </a:t>
            </a:r>
            <a:r>
              <a:rPr lang="en-GB" b="1" dirty="0"/>
              <a:t>Removes redundant parameters, groups, or entire layers</a:t>
            </a:r>
            <a:r>
              <a:rPr lang="en-GB" dirty="0"/>
              <a:t> of a neural network.</a:t>
            </a:r>
            <a:r>
              <a:rPr lang="en-GB" altLang="en-US" dirty="0"/>
              <a:t> </a:t>
            </a:r>
          </a:p>
          <a:p>
            <a:pPr lvl="2"/>
            <a:r>
              <a:rPr lang="en-GB" altLang="en-US" dirty="0"/>
              <a:t> </a:t>
            </a:r>
            <a:r>
              <a:rPr lang="en-GB" dirty="0"/>
              <a:t>Techniques include:</a:t>
            </a:r>
          </a:p>
          <a:p>
            <a:pPr lvl="3"/>
            <a:r>
              <a:rPr lang="en-GB" b="1" dirty="0"/>
              <a:t>L1/L2 norm-based pruning</a:t>
            </a:r>
            <a:r>
              <a:rPr lang="en-GB" dirty="0"/>
              <a:t> (removes small weights).</a:t>
            </a:r>
          </a:p>
          <a:p>
            <a:pPr lvl="3"/>
            <a:r>
              <a:rPr lang="en-GB" b="1" dirty="0"/>
              <a:t>First-Order Pruning </a:t>
            </a:r>
            <a:r>
              <a:rPr lang="en-GB" dirty="0"/>
              <a:t>(removes weights, least affecting loss given by first order loss approximation)</a:t>
            </a:r>
          </a:p>
          <a:p>
            <a:pPr lvl="3"/>
            <a:r>
              <a:rPr lang="en-GB" b="1" dirty="0"/>
              <a:t>Second-Order Pruning </a:t>
            </a:r>
            <a:r>
              <a:rPr lang="en-GB" dirty="0"/>
              <a:t>(removes weights, least affecting loss given by second order loss approximation)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512AD5-A2BA-379B-587E-ACD96F39B0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9651" y="3429000"/>
            <a:ext cx="7357389" cy="26253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A97B74-0511-B212-80BB-6F0AFE36E82A}"/>
              </a:ext>
            </a:extLst>
          </p:cNvPr>
          <p:cNvSpPr txBox="1"/>
          <p:nvPr/>
        </p:nvSpPr>
        <p:spPr>
          <a:xfrm>
            <a:off x="1798949" y="6278231"/>
            <a:ext cx="83225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dirty="0">
                <a:effectLst/>
                <a:latin typeface="Georgia" panose="02040502050405020303" pitchFamily="18" charset="0"/>
              </a:rPr>
              <a:t>Mao, </a:t>
            </a:r>
            <a:r>
              <a:rPr lang="en-GB" sz="1200" b="0" i="0" dirty="0" err="1">
                <a:effectLst/>
                <a:latin typeface="Georgia" panose="02040502050405020303" pitchFamily="18" charset="0"/>
              </a:rPr>
              <a:t>Huizi</a:t>
            </a:r>
            <a:r>
              <a:rPr lang="en-GB" sz="1200" b="0" i="0" dirty="0">
                <a:effectLst/>
                <a:latin typeface="Georgia" panose="02040502050405020303" pitchFamily="18" charset="0"/>
              </a:rPr>
              <a:t>, et al. "Exploring the granularity of sparsity in convolutional neural networks." </a:t>
            </a:r>
            <a:r>
              <a:rPr lang="en-GB" sz="1200" b="0" i="1" dirty="0">
                <a:effectLst/>
                <a:latin typeface="Georgia" panose="02040502050405020303" pitchFamily="18" charset="0"/>
              </a:rPr>
              <a:t>Proceedings of the IEEE Conference on Computer Vision and Pattern Recognition Workshops</a:t>
            </a:r>
            <a:r>
              <a:rPr lang="en-GB" sz="1200" b="0" i="0" dirty="0">
                <a:effectLst/>
                <a:latin typeface="Georgia" panose="02040502050405020303" pitchFamily="18" charset="0"/>
              </a:rPr>
              <a:t>. 2017.</a:t>
            </a:r>
            <a:endParaRPr lang="en-US" sz="12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921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B074F-6EC8-BB6C-18EE-2088FE54A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Key Points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244BBB6-CF92-82E6-B18E-F8992952E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altLang="en-US" dirty="0"/>
              <a:t>	</a:t>
            </a:r>
            <a:endParaRPr lang="en-US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6EEAE-55CF-E1A3-CB66-FD2CA88200A5}"/>
              </a:ext>
            </a:extLst>
          </p:cNvPr>
          <p:cNvSpPr txBox="1">
            <a:spLocks/>
          </p:cNvSpPr>
          <p:nvPr/>
        </p:nvSpPr>
        <p:spPr>
          <a:xfrm>
            <a:off x="188480" y="1456861"/>
            <a:ext cx="11233150" cy="49248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2" indent="0">
              <a:buNone/>
            </a:pPr>
            <a:endParaRPr lang="en-GB" altLang="en-US" dirty="0"/>
          </a:p>
          <a:p>
            <a:pPr lvl="1"/>
            <a:r>
              <a:rPr lang="en-GB" altLang="en-US" b="1" dirty="0"/>
              <a:t>Hardware Characteristics </a:t>
            </a:r>
          </a:p>
          <a:p>
            <a:pPr lvl="2"/>
            <a:r>
              <a:rPr lang="en-GB" b="1" dirty="0"/>
              <a:t>CPU</a:t>
            </a:r>
            <a:r>
              <a:rPr lang="en-GB" dirty="0"/>
              <a:t>: versatile, low-latency cores </a:t>
            </a:r>
            <a:r>
              <a:rPr lang="en-GB" b="1" dirty="0"/>
              <a:t>optimized for latency-sensitive tasks </a:t>
            </a:r>
            <a:r>
              <a:rPr lang="en-GB" dirty="0"/>
              <a:t>(Including Advanced SIMD Features such as </a:t>
            </a:r>
            <a:r>
              <a:rPr lang="en-GB" b="1" dirty="0"/>
              <a:t>NEON</a:t>
            </a:r>
            <a:r>
              <a:rPr lang="en-GB" dirty="0"/>
              <a:t>, </a:t>
            </a:r>
            <a:r>
              <a:rPr lang="en-GB" b="1" dirty="0"/>
              <a:t>I8MM</a:t>
            </a:r>
            <a:r>
              <a:rPr lang="en-GB" dirty="0"/>
              <a:t>, </a:t>
            </a:r>
            <a:r>
              <a:rPr lang="en-GB" b="1" dirty="0" err="1"/>
              <a:t>DotProd</a:t>
            </a:r>
            <a:r>
              <a:rPr lang="en-GB" b="1" dirty="0"/>
              <a:t>, SME</a:t>
            </a:r>
            <a:r>
              <a:rPr lang="en-GB" dirty="0"/>
              <a:t>)</a:t>
            </a:r>
          </a:p>
          <a:p>
            <a:pPr lvl="2"/>
            <a:r>
              <a:rPr lang="en-GB" b="1" dirty="0"/>
              <a:t>GPU</a:t>
            </a:r>
            <a:r>
              <a:rPr lang="en-GB" dirty="0"/>
              <a:t>: Large numbers of parallel cores using </a:t>
            </a:r>
            <a:r>
              <a:rPr lang="en-GB" b="1" dirty="0"/>
              <a:t>SIMD/SIMT execution</a:t>
            </a:r>
            <a:r>
              <a:rPr lang="en-GB" dirty="0"/>
              <a:t>, </a:t>
            </a:r>
            <a:r>
              <a:rPr lang="en-GB" b="1" dirty="0"/>
              <a:t>optimized for throughput</a:t>
            </a:r>
            <a:r>
              <a:rPr lang="en-GB" dirty="0"/>
              <a:t>.</a:t>
            </a:r>
          </a:p>
          <a:p>
            <a:pPr marL="506095" lvl="1" indent="0">
              <a:buNone/>
            </a:pPr>
            <a:endParaRPr lang="en-GB" altLang="en-US" b="1" dirty="0"/>
          </a:p>
          <a:p>
            <a:pPr lvl="1"/>
            <a:r>
              <a:rPr lang="en-GB" altLang="en-US" b="1" dirty="0"/>
              <a:t>Challenges and Solutions in AI Inference </a:t>
            </a:r>
          </a:p>
          <a:p>
            <a:pPr lvl="2"/>
            <a:r>
              <a:rPr lang="en-GB" b="1" dirty="0"/>
              <a:t>Generative Model Sizes</a:t>
            </a:r>
            <a:r>
              <a:rPr lang="en-GB" dirty="0"/>
              <a:t> are </a:t>
            </a:r>
            <a:r>
              <a:rPr lang="en-GB" b="1" dirty="0"/>
              <a:t>rapidly increasing</a:t>
            </a:r>
            <a:r>
              <a:rPr lang="en-GB" dirty="0"/>
              <a:t>, from </a:t>
            </a:r>
            <a:r>
              <a:rPr lang="en-GB" b="1" dirty="0"/>
              <a:t>millions to hundreds of billions of parameters</a:t>
            </a:r>
            <a:r>
              <a:rPr lang="en-GB" dirty="0"/>
              <a:t>.</a:t>
            </a:r>
            <a:endParaRPr lang="en-GB" altLang="en-US" b="1" dirty="0"/>
          </a:p>
          <a:p>
            <a:pPr lvl="2"/>
            <a:r>
              <a:rPr lang="en-GB" altLang="en-US" dirty="0"/>
              <a:t>Depending on the </a:t>
            </a:r>
            <a:r>
              <a:rPr lang="en-GB" altLang="en-US" b="1" dirty="0"/>
              <a:t>memory-bandwidth</a:t>
            </a:r>
            <a:r>
              <a:rPr lang="en-GB" altLang="en-US" dirty="0"/>
              <a:t> or </a:t>
            </a:r>
            <a:r>
              <a:rPr lang="en-GB" altLang="en-US" b="1" dirty="0"/>
              <a:t>FLOPS</a:t>
            </a:r>
            <a:r>
              <a:rPr lang="en-GB" altLang="en-US" dirty="0"/>
              <a:t> of the device, AI Inference workloads can either be memory-bound or compute-bound. </a:t>
            </a:r>
          </a:p>
          <a:p>
            <a:pPr lvl="2"/>
            <a:r>
              <a:rPr lang="en-GB" b="1" dirty="0"/>
              <a:t>Optimization Techniques</a:t>
            </a:r>
            <a:r>
              <a:rPr lang="en-GB" dirty="0"/>
              <a:t> such as </a:t>
            </a:r>
            <a:r>
              <a:rPr lang="en-GB" b="1" dirty="0"/>
              <a:t>Quantization, Distillation, and Pruning</a:t>
            </a:r>
            <a:r>
              <a:rPr lang="en-GB" dirty="0"/>
              <a:t> help </a:t>
            </a:r>
            <a:r>
              <a:rPr lang="en-GB" b="1" dirty="0"/>
              <a:t>reduce memory, computation, and energy costs</a:t>
            </a:r>
            <a:r>
              <a:rPr lang="en-GB" dirty="0"/>
              <a:t>.</a:t>
            </a:r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042874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F42B-89C3-8D45-BCF5-65A370DB9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25" y="1457547"/>
            <a:ext cx="5916476" cy="2574186"/>
          </a:xfrm>
        </p:spPr>
        <p:txBody>
          <a:bodyPr/>
          <a:lstStyle/>
          <a:p>
            <a:r>
              <a:rPr lang="en-US" dirty="0"/>
              <a:t>Questions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357075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99847-2F99-45EF-B262-BCEA8DEAD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25" y="1449278"/>
            <a:ext cx="5843799" cy="4924889"/>
          </a:xfrm>
        </p:spPr>
        <p:txBody>
          <a:bodyPr/>
          <a:lstStyle/>
          <a:p>
            <a:r>
              <a:rPr lang="en-GB" altLang="en-US" dirty="0"/>
              <a:t>AI is becoming pervasive in today’s ecosystem </a:t>
            </a:r>
          </a:p>
          <a:p>
            <a:r>
              <a:rPr lang="en-GB" altLang="en-US" dirty="0"/>
              <a:t>Whether it is the Cloud or the Edge, Generative AI applications are becoming increasingly capable</a:t>
            </a:r>
          </a:p>
          <a:p>
            <a:endParaRPr lang="en-GB" altLang="en-US" dirty="0"/>
          </a:p>
          <a:p>
            <a:r>
              <a:rPr lang="en-GB" altLang="en-US" dirty="0"/>
              <a:t>Examples:</a:t>
            </a:r>
          </a:p>
          <a:p>
            <a:pPr lvl="1"/>
            <a:r>
              <a:rPr lang="en-US" sz="20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TimeKettle’s</a:t>
            </a:r>
            <a:r>
              <a: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real-time </a:t>
            </a:r>
            <a:r>
              <a:rPr lang="en-US" sz="20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on-device</a:t>
            </a:r>
            <a:r>
              <a: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language translation 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latin typeface="+mn-lt"/>
                <a:ea typeface="+mn-ea"/>
              </a:rPr>
              <a:t>Apple’s</a:t>
            </a:r>
            <a:r>
              <a:rPr lang="en-US" sz="2000" b="1" dirty="0">
                <a:solidFill>
                  <a:schemeClr val="tx2"/>
                </a:solidFill>
                <a:latin typeface="+mn-lt"/>
                <a:ea typeface="+mn-ea"/>
              </a:rPr>
              <a:t> on-device </a:t>
            </a:r>
            <a:r>
              <a:rPr lang="en-US" sz="2000" dirty="0" err="1">
                <a:solidFill>
                  <a:schemeClr val="tx2"/>
                </a:solidFill>
                <a:latin typeface="+mn-lt"/>
                <a:ea typeface="+mn-ea"/>
              </a:rPr>
              <a:t>OpenELM</a:t>
            </a:r>
            <a:r>
              <a:rPr lang="en-US" sz="2000" dirty="0">
                <a:solidFill>
                  <a:schemeClr val="tx2"/>
                </a:solidFill>
                <a:latin typeface="+mn-lt"/>
                <a:ea typeface="+mn-ea"/>
              </a:rPr>
              <a:t> language assistant </a:t>
            </a:r>
          </a:p>
          <a:p>
            <a:pPr lvl="1"/>
            <a:r>
              <a:rPr lang="en-US" sz="2000" dirty="0" err="1">
                <a:solidFill>
                  <a:schemeClr val="tx2"/>
                </a:solidFill>
                <a:latin typeface="+mn-lt"/>
                <a:ea typeface="+mn-ea"/>
              </a:rPr>
              <a:t>Perplexity.ai’s</a:t>
            </a:r>
            <a:r>
              <a:rPr lang="en-US" sz="2000" dirty="0">
                <a:solidFill>
                  <a:schemeClr val="tx2"/>
                </a:solidFill>
                <a:latin typeface="+mn-lt"/>
                <a:ea typeface="+mn-ea"/>
              </a:rPr>
              <a:t> </a:t>
            </a:r>
            <a:r>
              <a:rPr lang="en-US" sz="2000" b="1" dirty="0">
                <a:solidFill>
                  <a:schemeClr val="tx2"/>
                </a:solidFill>
                <a:latin typeface="+mn-lt"/>
                <a:ea typeface="+mn-ea"/>
              </a:rPr>
              <a:t>cloud</a:t>
            </a:r>
            <a:r>
              <a:rPr lang="en-US" sz="2000" dirty="0">
                <a:solidFill>
                  <a:schemeClr val="tx2"/>
                </a:solidFill>
                <a:latin typeface="+mn-lt"/>
                <a:ea typeface="+mn-ea"/>
              </a:rPr>
              <a:t> Answer Engine</a:t>
            </a:r>
          </a:p>
          <a:p>
            <a:pPr lvl="1"/>
            <a:r>
              <a:rPr lang="en-US" dirty="0">
                <a:ea typeface="+mn-ea"/>
              </a:rPr>
              <a:t>And many more…</a:t>
            </a:r>
            <a:endParaRPr lang="en-US" sz="2000" dirty="0">
              <a:solidFill>
                <a:schemeClr val="tx2"/>
              </a:solidFill>
              <a:latin typeface="+mn-lt"/>
              <a:ea typeface="+mn-ea"/>
            </a:endParaRPr>
          </a:p>
          <a:p>
            <a:pPr marL="506095" lvl="1" indent="0">
              <a:buNone/>
            </a:pPr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3E69B1-9952-B02B-9640-D185D2764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525" y="315462"/>
            <a:ext cx="5135055" cy="582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40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outline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EAFA1BE-381B-7D36-F0D3-9199C9C5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2"/>
            <a:ext cx="11233150" cy="1081022"/>
          </a:xfrm>
        </p:spPr>
        <p:txBody>
          <a:bodyPr/>
          <a:lstStyle/>
          <a:p>
            <a:r>
              <a:rPr lang="en-GB" altLang="en-US" dirty="0"/>
              <a:t>This course will provide you with the understanding and practical experience in deploying and optimizing generative AI workloads on cloud and device CPU’s. The course consists of two parts, a set of 4 lectures and 3 labs. </a:t>
            </a:r>
            <a:endParaRPr lang="en-US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368E61-4AAA-5CFF-0AA0-DFC0BAAA85EB}"/>
              </a:ext>
            </a:extLst>
          </p:cNvPr>
          <p:cNvSpPr txBox="1">
            <a:spLocks/>
          </p:cNvSpPr>
          <p:nvPr/>
        </p:nvSpPr>
        <p:spPr>
          <a:xfrm>
            <a:off x="665692" y="2801672"/>
            <a:ext cx="4905375" cy="28852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b="1" dirty="0"/>
              <a:t>Lecture 1</a:t>
            </a:r>
            <a:r>
              <a:rPr lang="en-GB" altLang="en-US" dirty="0"/>
              <a:t>: Challenges facing Edge and Cloud Inference </a:t>
            </a:r>
          </a:p>
          <a:p>
            <a:r>
              <a:rPr lang="en-GB" altLang="en-US" b="1" dirty="0"/>
              <a:t>Lecture 2</a:t>
            </a:r>
            <a:r>
              <a:rPr lang="en-GB" altLang="en-US" dirty="0"/>
              <a:t>: Types of Machine Learning Models </a:t>
            </a:r>
          </a:p>
          <a:p>
            <a:r>
              <a:rPr lang="en-GB" altLang="en-US" b="1" dirty="0"/>
              <a:t>Lecture 3</a:t>
            </a:r>
            <a:r>
              <a:rPr lang="en-GB" altLang="en-US" dirty="0"/>
              <a:t>: ML Frameworks and Optimized Libraries / Kernels </a:t>
            </a:r>
          </a:p>
          <a:p>
            <a:r>
              <a:rPr lang="en-GB" altLang="en-US" b="1" dirty="0"/>
              <a:t>Lecture 4</a:t>
            </a:r>
            <a:r>
              <a:rPr lang="en-GB" altLang="en-US" dirty="0"/>
              <a:t>: Optimization for CPU Inference </a:t>
            </a:r>
            <a:endParaRPr lang="en-US" alt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6E0433C-6793-2EB4-21A7-BDA740446DBD}"/>
              </a:ext>
            </a:extLst>
          </p:cNvPr>
          <p:cNvSpPr txBox="1">
            <a:spLocks/>
          </p:cNvSpPr>
          <p:nvPr/>
        </p:nvSpPr>
        <p:spPr>
          <a:xfrm>
            <a:off x="6620933" y="2801671"/>
            <a:ext cx="4905375" cy="31588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altLang="en-US" b="1" dirty="0"/>
              <a:t>Lab 1</a:t>
            </a:r>
            <a:r>
              <a:rPr lang="en-GB" altLang="en-US" dirty="0"/>
              <a:t>: </a:t>
            </a:r>
            <a:r>
              <a:rPr lang="en-GB" i="0" dirty="0">
                <a:effectLst/>
                <a:latin typeface="system-ui"/>
              </a:rPr>
              <a:t>Optimizing Generative AI Workloads with Arm Edge Processors</a:t>
            </a:r>
          </a:p>
          <a:p>
            <a:r>
              <a:rPr lang="en-GB" altLang="en-US" b="1" dirty="0"/>
              <a:t>Lab 2</a:t>
            </a:r>
            <a:r>
              <a:rPr lang="en-GB" altLang="en-US" dirty="0"/>
              <a:t>: </a:t>
            </a:r>
            <a:r>
              <a:rPr lang="en-GB" i="0" dirty="0">
                <a:effectLst/>
                <a:latin typeface="system-ui"/>
              </a:rPr>
              <a:t>Optimizing Generative AI Workloads on cloud Arm Processors</a:t>
            </a:r>
            <a:endParaRPr lang="en-GB" altLang="en-US" dirty="0"/>
          </a:p>
          <a:p>
            <a:r>
              <a:rPr lang="en-GB" altLang="en-US" b="1" dirty="0"/>
              <a:t>Lab 3</a:t>
            </a:r>
            <a:r>
              <a:rPr lang="en-GB" altLang="en-US" dirty="0"/>
              <a:t>: </a:t>
            </a:r>
            <a:r>
              <a:rPr lang="en-GB" i="0" dirty="0">
                <a:effectLst/>
                <a:latin typeface="system-ui"/>
              </a:rPr>
              <a:t>Comparative Inference Benchmarking on Arm cloud and Edge Devices</a:t>
            </a:r>
          </a:p>
          <a:p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348125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F42B-89C3-8D45-BCF5-65A370DB9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Facing Cloud and Edge </a:t>
            </a:r>
            <a:r>
              <a:rPr lang="en-US" dirty="0" err="1"/>
              <a:t>GenAI</a:t>
            </a:r>
            <a:r>
              <a:rPr lang="en-US" dirty="0"/>
              <a:t> Inference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6153D1-A151-0B49-BF84-F8E44EBE5E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624" y="4403724"/>
            <a:ext cx="5066680" cy="702444"/>
          </a:xfrm>
        </p:spPr>
        <p:txBody>
          <a:bodyPr/>
          <a:lstStyle/>
          <a:p>
            <a:r>
              <a:rPr lang="en-GB" dirty="0"/>
              <a:t>Navigating Memory Constraints and Architectural Differences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398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478302"/>
            <a:ext cx="11233150" cy="512830"/>
          </a:xfrm>
        </p:spPr>
        <p:txBody>
          <a:bodyPr anchor="t">
            <a:normAutofit/>
          </a:bodyPr>
          <a:lstStyle/>
          <a:p>
            <a:r>
              <a:rPr lang="en-US" dirty="0"/>
              <a:t>Lecture 1 Learning Outcomes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A00DA3FD-8146-99D8-F7E4-CAC47FD9B3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7540441"/>
              </p:ext>
            </p:extLst>
          </p:nvPr>
        </p:nvGraphicFramePr>
        <p:xfrm>
          <a:off x="479425" y="1554489"/>
          <a:ext cx="11233150" cy="4553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18098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Size Trends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BCFCE0-11FA-C352-A3F2-B104CA52F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685" y="1084961"/>
            <a:ext cx="7089774" cy="985338"/>
          </a:xfrm>
        </p:spPr>
        <p:txBody>
          <a:bodyPr/>
          <a:lstStyle/>
          <a:p>
            <a:r>
              <a:rPr lang="en-GB" altLang="en-US" dirty="0"/>
              <a:t>Scaling the Training and Inference of</a:t>
            </a:r>
            <a:r>
              <a:rPr lang="en-GB" altLang="en-US" b="1" dirty="0"/>
              <a:t> </a:t>
            </a:r>
            <a:r>
              <a:rPr lang="en-GB" altLang="en-US" dirty="0" err="1"/>
              <a:t>GenAI</a:t>
            </a:r>
            <a:r>
              <a:rPr lang="en-GB" altLang="en-US" b="1" dirty="0"/>
              <a:t> </a:t>
            </a:r>
            <a:r>
              <a:rPr lang="en-GB" altLang="en-US" dirty="0"/>
              <a:t>models in compute makes them more capable. </a:t>
            </a:r>
          </a:p>
          <a:p>
            <a:pPr marL="780415" lvl="2" indent="0">
              <a:buNone/>
            </a:pPr>
            <a:endParaRPr lang="en-GB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866553-CEBE-4EB5-EE2C-5FC6A94176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0206"/>
          <a:stretch/>
        </p:blipFill>
        <p:spPr>
          <a:xfrm>
            <a:off x="8129421" y="1008130"/>
            <a:ext cx="3583154" cy="467486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B7A74E-B3CF-7268-D3A4-9AE12F09D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525" y="2183609"/>
            <a:ext cx="7179955" cy="34869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8981BE-7E38-94E4-4D87-00D8C3E47A95}"/>
              </a:ext>
            </a:extLst>
          </p:cNvPr>
          <p:cNvSpPr txBox="1"/>
          <p:nvPr/>
        </p:nvSpPr>
        <p:spPr>
          <a:xfrm>
            <a:off x="641840" y="5783906"/>
            <a:ext cx="70162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Jaime Sevilla and Edu Roldán (2024), "Training Compute of Frontier AI Models Grows by 4-5x per Year". </a:t>
            </a:r>
            <a:r>
              <a:rPr lang="en-GB" sz="1400" i="1" dirty="0">
                <a:effectLst/>
              </a:rPr>
              <a:t>Published online at </a:t>
            </a:r>
            <a:r>
              <a:rPr lang="en-GB" sz="1400" i="1" dirty="0" err="1">
                <a:effectLst/>
              </a:rPr>
              <a:t>epoch.ai</a:t>
            </a:r>
            <a:r>
              <a:rPr lang="en-GB" sz="1400" i="1" dirty="0">
                <a:effectLst/>
              </a:rPr>
              <a:t>.</a:t>
            </a:r>
            <a:r>
              <a:rPr lang="en-GB" sz="1400" dirty="0"/>
              <a:t> 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D2F08C-8C44-78F8-B13C-47F1BF292985}"/>
              </a:ext>
            </a:extLst>
          </p:cNvPr>
          <p:cNvSpPr txBox="1"/>
          <p:nvPr/>
        </p:nvSpPr>
        <p:spPr>
          <a:xfrm>
            <a:off x="8267336" y="5799294"/>
            <a:ext cx="275789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Sutton, R. S. (</a:t>
            </a:r>
            <a:r>
              <a:rPr lang="en-GB" sz="1400" dirty="0"/>
              <a:t>2019</a:t>
            </a:r>
            <a:r>
              <a:rPr lang="en-GB" sz="1200" dirty="0"/>
              <a:t>). </a:t>
            </a:r>
            <a:r>
              <a:rPr lang="en-GB" sz="1200" i="1" dirty="0"/>
              <a:t>The bitter lesson</a:t>
            </a:r>
            <a:r>
              <a:rPr lang="en-GB" sz="1200" dirty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17830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B0F2A-E8A8-A9C1-1645-5D233BBCF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F4E9F-1D56-302F-6EFF-2589FC2A0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Architecture Overview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C256712-27A6-AA89-FB59-5CFC1A440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03630"/>
            <a:ext cx="6621463" cy="6381750"/>
          </a:xfrm>
        </p:spPr>
        <p:txBody>
          <a:bodyPr/>
          <a:lstStyle/>
          <a:p>
            <a:pPr marL="506095" lvl="1" indent="0">
              <a:buNone/>
            </a:pPr>
            <a:endParaRPr lang="en-GB" altLang="en-US" dirty="0"/>
          </a:p>
          <a:p>
            <a:pPr lvl="1"/>
            <a:r>
              <a:rPr lang="en-GB" altLang="en-US" dirty="0"/>
              <a:t>Key Components </a:t>
            </a:r>
          </a:p>
          <a:p>
            <a:pPr lvl="2"/>
            <a:r>
              <a:rPr lang="en-GB" b="1" dirty="0"/>
              <a:t>Arithmetic Logic Unit (ALU):</a:t>
            </a:r>
            <a:r>
              <a:rPr lang="en-GB" dirty="0"/>
              <a:t> Performs mathematical calculations and logical operations.</a:t>
            </a:r>
          </a:p>
          <a:p>
            <a:pPr lvl="2"/>
            <a:r>
              <a:rPr lang="en-GB" b="1" dirty="0"/>
              <a:t>Control Unit (CU):</a:t>
            </a:r>
            <a:r>
              <a:rPr lang="en-GB" dirty="0"/>
              <a:t> Manages and directs the flow of data between the CPU, memory, and hardware components.</a:t>
            </a:r>
          </a:p>
          <a:p>
            <a:pPr lvl="2"/>
            <a:r>
              <a:rPr lang="en-GB" b="1" dirty="0"/>
              <a:t>Registers:</a:t>
            </a:r>
            <a:r>
              <a:rPr lang="en-GB" dirty="0"/>
              <a:t> High-speed storage locations that temporarily hold instructions, addresses, and data being processed.</a:t>
            </a:r>
          </a:p>
          <a:p>
            <a:pPr lvl="2"/>
            <a:endParaRPr lang="en-GB" dirty="0"/>
          </a:p>
          <a:p>
            <a:pPr lvl="1"/>
            <a:r>
              <a:rPr lang="en-GB" dirty="0"/>
              <a:t>Features: 		</a:t>
            </a:r>
          </a:p>
          <a:p>
            <a:pPr lvl="2"/>
            <a:r>
              <a:rPr lang="en-GB" b="1" dirty="0"/>
              <a:t>Advanced Control Logic:</a:t>
            </a:r>
            <a:r>
              <a:rPr lang="en-GB" dirty="0"/>
              <a:t> Designed to efficiently manage a wide range of tasks, enabling execution of complex instructions.</a:t>
            </a:r>
          </a:p>
          <a:p>
            <a:pPr lvl="2"/>
            <a:r>
              <a:rPr lang="en-GB" b="1" dirty="0"/>
              <a:t>Optimized Single-Thread Performance:</a:t>
            </a:r>
            <a:r>
              <a:rPr lang="en-GB" dirty="0"/>
              <a:t> Ensures high per-core efficiency, reducing latency for computationally intensive operations.</a:t>
            </a:r>
          </a:p>
          <a:p>
            <a:pPr lvl="2"/>
            <a:r>
              <a:rPr lang="en-GB" b="1" dirty="0"/>
              <a:t>Branch Prediction &amp; Out-of-Order Execution:</a:t>
            </a:r>
            <a:r>
              <a:rPr lang="en-GB" dirty="0"/>
              <a:t> Enhances CPU efficiency by reducing pipeline stalls and ensuring continuous instruction execution.</a:t>
            </a: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pic>
        <p:nvPicPr>
          <p:cNvPr id="4" name="Picture 3" descr="A diagram of a computer&#10;&#10;AI-generated content may be incorrect.">
            <a:extLst>
              <a:ext uri="{FF2B5EF4-FFF2-40B4-BE49-F238E27FC236}">
                <a16:creationId xmlns:a16="http://schemas.microsoft.com/office/drawing/2014/main" id="{FDDEADB2-31A5-62A7-3D12-4D2F03DC9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713" y="1081087"/>
            <a:ext cx="5223256" cy="469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65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2918E-B962-E25C-F43E-D99071B7E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CPU’s Are Optimized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A483D9-9BD4-9F8B-9BDB-2CF957BCB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65529" y="1351851"/>
            <a:ext cx="3833520" cy="1962850"/>
          </a:xfrm>
        </p:spPr>
        <p:txBody>
          <a:bodyPr/>
          <a:lstStyle/>
          <a:p>
            <a:pPr lvl="1"/>
            <a:r>
              <a:rPr lang="en-GB" altLang="en-US" b="1" dirty="0"/>
              <a:t>Instruction Level Parallelism </a:t>
            </a:r>
          </a:p>
          <a:p>
            <a:pPr lvl="2"/>
            <a:r>
              <a:rPr lang="en-GB" b="1" dirty="0"/>
              <a:t> Pipelining:</a:t>
            </a:r>
            <a:r>
              <a:rPr lang="en-GB" dirty="0"/>
              <a:t> Executes multiple stages (fetch, decode, execute) simultaneously for higher throughput.</a:t>
            </a:r>
          </a:p>
          <a:p>
            <a:pPr lvl="2"/>
            <a:r>
              <a:rPr lang="en-GB" b="1" dirty="0"/>
              <a:t> Superscalar Execution:</a:t>
            </a:r>
            <a:r>
              <a:rPr lang="en-GB" dirty="0"/>
              <a:t> Allows multiple instructions per clock cycle using parallel execution units.</a:t>
            </a:r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D23AC84-3BAC-BDB3-9DDE-72DCE2198E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0" t="2215" r="2288" b="5641"/>
          <a:stretch/>
        </p:blipFill>
        <p:spPr>
          <a:xfrm>
            <a:off x="3427215" y="4241747"/>
            <a:ext cx="8684863" cy="18321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1C09D26-F5CE-9894-FFF4-279841950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2" y="4241747"/>
            <a:ext cx="2791744" cy="1639366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574EE0F2-09A5-4180-6FA1-3D3A4FFC3752}"/>
              </a:ext>
            </a:extLst>
          </p:cNvPr>
          <p:cNvSpPr txBox="1">
            <a:spLocks/>
          </p:cNvSpPr>
          <p:nvPr/>
        </p:nvSpPr>
        <p:spPr>
          <a:xfrm>
            <a:off x="6875628" y="1351851"/>
            <a:ext cx="4519320" cy="1600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altLang="en-US" b="1" dirty="0"/>
              <a:t>Branch Prediction </a:t>
            </a:r>
          </a:p>
          <a:p>
            <a:pPr lvl="2"/>
            <a:r>
              <a:rPr lang="en-GB" b="1" dirty="0"/>
              <a:t> Speculative Execution:</a:t>
            </a:r>
            <a:r>
              <a:rPr lang="en-GB" dirty="0"/>
              <a:t> Predicts branch outcomes to keep the pipeline full, reducing stalls</a:t>
            </a: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8E9B867-2CE5-B558-2FC7-703383CD51F6}"/>
              </a:ext>
            </a:extLst>
          </p:cNvPr>
          <p:cNvSpPr txBox="1">
            <a:spLocks/>
          </p:cNvSpPr>
          <p:nvPr/>
        </p:nvSpPr>
        <p:spPr>
          <a:xfrm>
            <a:off x="3533067" y="1351851"/>
            <a:ext cx="3833520" cy="2333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b="1" dirty="0"/>
              <a:t>Data Level Parallelism</a:t>
            </a:r>
          </a:p>
          <a:p>
            <a:pPr lvl="2"/>
            <a:r>
              <a:rPr lang="en-GB" b="1" dirty="0"/>
              <a:t>Single Instruction Multiple Data (SIMD) </a:t>
            </a:r>
            <a:r>
              <a:rPr lang="en-GB" dirty="0"/>
              <a:t>allow a single instruction to act on multiple data elements e.g. (Arm </a:t>
            </a:r>
            <a:r>
              <a:rPr lang="en-GB" b="1" dirty="0"/>
              <a:t>NEON</a:t>
            </a:r>
            <a:r>
              <a:rPr lang="en-GB" dirty="0"/>
              <a:t>, </a:t>
            </a:r>
            <a:r>
              <a:rPr lang="en-GB" b="1" dirty="0"/>
              <a:t>SVE</a:t>
            </a:r>
            <a:r>
              <a:rPr lang="en-GB" dirty="0"/>
              <a:t>). </a:t>
            </a:r>
          </a:p>
          <a:p>
            <a:pPr lvl="2"/>
            <a:r>
              <a:rPr lang="en-GB" b="1" dirty="0"/>
              <a:t>Scalable Matrix Extension (SME</a:t>
            </a:r>
            <a:r>
              <a:rPr lang="en-GB" dirty="0"/>
              <a:t>), available on Arm enables 2D data parallelism. </a:t>
            </a: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0462456-5CA4-2B40-8CC8-E661047C4A52}"/>
              </a:ext>
            </a:extLst>
          </p:cNvPr>
          <p:cNvSpPr txBox="1">
            <a:spLocks/>
          </p:cNvSpPr>
          <p:nvPr/>
        </p:nvSpPr>
        <p:spPr>
          <a:xfrm>
            <a:off x="5449827" y="6196776"/>
            <a:ext cx="3833520" cy="2333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b="1" dirty="0"/>
              <a:t>NEON Vector Multiplication </a:t>
            </a: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501979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34780-5B37-2DC5-E1C5-8A1631614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CPU’s Are Optimized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6150B5E-3E13-D5A6-77CE-CBC70E8ED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938" y="1381294"/>
            <a:ext cx="5516562" cy="4924889"/>
          </a:xfrm>
        </p:spPr>
        <p:txBody>
          <a:bodyPr/>
          <a:lstStyle/>
          <a:p>
            <a:pPr lvl="1"/>
            <a:r>
              <a:rPr lang="en-GB" altLang="en-US" b="1" dirty="0"/>
              <a:t>Cache Optimization </a:t>
            </a:r>
          </a:p>
          <a:p>
            <a:pPr lvl="2"/>
            <a:r>
              <a:rPr lang="en-GB" b="1" dirty="0"/>
              <a:t> Cache Size &amp; Associativity:</a:t>
            </a:r>
            <a:r>
              <a:rPr lang="en-GB" dirty="0"/>
              <a:t> Optimizing these reduces cache misses, reducing latency and energy consumption. </a:t>
            </a:r>
          </a:p>
          <a:p>
            <a:pPr lvl="2"/>
            <a:r>
              <a:rPr lang="en-GB" b="1" dirty="0"/>
              <a:t> Prefetching:</a:t>
            </a:r>
            <a:r>
              <a:rPr lang="en-GB" dirty="0"/>
              <a:t> Predicts and loads required data in advance to minimize memory delays.</a:t>
            </a:r>
          </a:p>
          <a:p>
            <a:pPr marL="780415" lvl="2" indent="0">
              <a:buNone/>
            </a:pPr>
            <a:endParaRPr lang="en-GB" altLang="en-US" dirty="0"/>
          </a:p>
          <a:p>
            <a:pPr lvl="1"/>
            <a:r>
              <a:rPr lang="en-GB" altLang="en-US" b="1" dirty="0"/>
              <a:t>Power Efficiency </a:t>
            </a:r>
          </a:p>
          <a:p>
            <a:pPr lvl="2"/>
            <a:r>
              <a:rPr lang="en-GB" b="1" dirty="0"/>
              <a:t> Frequency Scaling:</a:t>
            </a:r>
            <a:r>
              <a:rPr lang="en-GB" dirty="0"/>
              <a:t> Adjusts CPU speed dynamically for power and performance balance.</a:t>
            </a:r>
          </a:p>
          <a:p>
            <a:pPr lvl="2"/>
            <a:r>
              <a:rPr lang="en-GB" b="1" dirty="0"/>
              <a:t> Low Power States:</a:t>
            </a:r>
            <a:r>
              <a:rPr lang="en-GB" dirty="0"/>
              <a:t> Reduces power consumption during idle periods.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altLang="en-US" b="1" dirty="0"/>
              <a:t>Multi-Core Architectures.</a:t>
            </a:r>
          </a:p>
          <a:p>
            <a:pPr lvl="2"/>
            <a:r>
              <a:rPr lang="en-GB" b="1" dirty="0"/>
              <a:t> Parallel Processing:</a:t>
            </a:r>
            <a:r>
              <a:rPr lang="en-GB" dirty="0"/>
              <a:t> Utilizes multiple cores to handle tasks concurrently.</a:t>
            </a:r>
          </a:p>
          <a:p>
            <a:pPr lvl="2"/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EE0E6E-F654-47AD-649A-D175D9C110F0}"/>
              </a:ext>
            </a:extLst>
          </p:cNvPr>
          <p:cNvSpPr txBox="1"/>
          <p:nvPr/>
        </p:nvSpPr>
        <p:spPr>
          <a:xfrm>
            <a:off x="7318630" y="5683263"/>
            <a:ext cx="3517521" cy="5816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Arm Coretex-A76 Processor (</a:t>
            </a:r>
            <a:r>
              <a:rPr lang="en-US" sz="2100" b="1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Rapberry</a:t>
            </a:r>
            <a:r>
              <a:rPr lang="en-US" sz="21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pi-5)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2DEE3-7DE2-8AE5-0FB3-241B5D4E8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125" y="1061659"/>
            <a:ext cx="3974533" cy="461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54832"/>
      </p:ext>
    </p:extLst>
  </p:cSld>
  <p:clrMapOvr>
    <a:masterClrMapping/>
  </p:clrMapOvr>
</p:sld>
</file>

<file path=ppt/theme/theme1.xml><?xml version="1.0" encoding="utf-8"?>
<a:theme xmlns:a="http://schemas.openxmlformats.org/drawingml/2006/main" name="Arm_Public_2024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5AA46A6-F8D0-4647-865D-F700FAFED8F6}" vid="{255BEF51-55C5-A743-A761-05EE3BF481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2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sharepoint/v3/fields"/>
    <ds:schemaRef ds:uri="http://purl.org/dc/terms/"/>
    <ds:schemaRef ds:uri="f2ad5090-61a8-4b8c-ab70-68f4ff4d1933"/>
    <ds:schemaRef ds:uri="http://schemas.microsoft.com/office/infopath/2007/PartnerControls"/>
    <ds:schemaRef ds:uri="http://schemas.microsoft.com/office/2006/documentManagement/types"/>
    <ds:schemaRef ds:uri="c0950e01-db07-4e41-9c32-b7a8e9fccc9b"/>
    <ds:schemaRef ds:uri="http://schemas.microsoft.com/sharepoint/v3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Arm_Public_2024</Template>
  <TotalTime>10708</TotalTime>
  <Words>3211</Words>
  <Application>Microsoft Macintosh PowerPoint</Application>
  <PresentationFormat>Widescreen</PresentationFormat>
  <Paragraphs>388</Paragraphs>
  <Slides>19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ＭＳ Ｐゴシック</vt:lpstr>
      <vt:lpstr>Arial</vt:lpstr>
      <vt:lpstr>Calibri</vt:lpstr>
      <vt:lpstr>Cambria Math</vt:lpstr>
      <vt:lpstr>Consolas</vt:lpstr>
      <vt:lpstr>Georgia</vt:lpstr>
      <vt:lpstr>system-ui</vt:lpstr>
      <vt:lpstr>Wingdings</vt:lpstr>
      <vt:lpstr>Arm_Public_2024</vt:lpstr>
      <vt:lpstr>Optimizing Generative AI On ARM (Chapter 1)</vt:lpstr>
      <vt:lpstr>Course Introduction</vt:lpstr>
      <vt:lpstr>Course outline </vt:lpstr>
      <vt:lpstr>Challenges Facing Cloud and Edge GenAI Inference</vt:lpstr>
      <vt:lpstr>Lecture 1 Learning Outcomes</vt:lpstr>
      <vt:lpstr>Model Size Trends </vt:lpstr>
      <vt:lpstr>CPU Architecture Overview </vt:lpstr>
      <vt:lpstr>How CPU’s Are Optimized</vt:lpstr>
      <vt:lpstr>How CPU’s Are Optimized</vt:lpstr>
      <vt:lpstr>GPU Architecture Overview </vt:lpstr>
      <vt:lpstr>How GPUs Are Optimized</vt:lpstr>
      <vt:lpstr>Architectural Differences on AI Workloads  </vt:lpstr>
      <vt:lpstr>Memory Bottlenecks for AI Inference Workloads </vt:lpstr>
      <vt:lpstr>Computation Bottlenecks for AI Inference Workloads</vt:lpstr>
      <vt:lpstr>Techniques to Mitigate Memory Constraints </vt:lpstr>
      <vt:lpstr>Techniques to Mitigate Memory Constraints </vt:lpstr>
      <vt:lpstr>Techniques to Mitigate Memory Constraints </vt:lpstr>
      <vt:lpstr>Summary of Key Points </vt:lpstr>
      <vt:lpstr>Questions and Discussion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Oliver Grainge</dc:creator>
  <cp:keywords/>
  <dc:description/>
  <cp:lastModifiedBy>Oliver Grainge</cp:lastModifiedBy>
  <cp:revision>118</cp:revision>
  <dcterms:created xsi:type="dcterms:W3CDTF">2024-11-20T09:48:17Z</dcterms:created>
  <dcterms:modified xsi:type="dcterms:W3CDTF">2025-03-03T14:19:13Z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